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25" r:id="rId4"/>
    <p:sldId id="323" r:id="rId5"/>
    <p:sldId id="326" r:id="rId6"/>
    <p:sldId id="327" r:id="rId7"/>
    <p:sldId id="259" r:id="rId8"/>
    <p:sldId id="287" r:id="rId9"/>
    <p:sldId id="261" r:id="rId10"/>
    <p:sldId id="262" r:id="rId11"/>
    <p:sldId id="296" r:id="rId12"/>
    <p:sldId id="298" r:id="rId13"/>
    <p:sldId id="331" r:id="rId14"/>
    <p:sldId id="263" r:id="rId15"/>
    <p:sldId id="299" r:id="rId16"/>
    <p:sldId id="300" r:id="rId17"/>
    <p:sldId id="305" r:id="rId18"/>
    <p:sldId id="306" r:id="rId19"/>
    <p:sldId id="307" r:id="rId20"/>
    <p:sldId id="328" r:id="rId21"/>
    <p:sldId id="310" r:id="rId22"/>
    <p:sldId id="308" r:id="rId23"/>
    <p:sldId id="309" r:id="rId24"/>
    <p:sldId id="311" r:id="rId25"/>
    <p:sldId id="312" r:id="rId26"/>
    <p:sldId id="329" r:id="rId27"/>
    <p:sldId id="330" r:id="rId28"/>
    <p:sldId id="315" r:id="rId29"/>
    <p:sldId id="317" r:id="rId30"/>
    <p:sldId id="316" r:id="rId31"/>
    <p:sldId id="318" r:id="rId32"/>
    <p:sldId id="321" r:id="rId33"/>
    <p:sldId id="29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03"/>
    <p:restoredTop sz="96327"/>
  </p:normalViewPr>
  <p:slideViewPr>
    <p:cSldViewPr snapToGrid="0" snapToObjects="1">
      <p:cViewPr varScale="1">
        <p:scale>
          <a:sx n="128" d="100"/>
          <a:sy n="128" d="100"/>
        </p:scale>
        <p:origin x="400"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FA5BB1-1DE0-4C26-9F35-7AA359744B69}" type="doc">
      <dgm:prSet loTypeId="urn:microsoft.com/office/officeart/2005/8/layout/bProcess2" loCatId="process" qsTypeId="urn:microsoft.com/office/officeart/2005/8/quickstyle/simple4" qsCatId="simple" csTypeId="urn:microsoft.com/office/officeart/2005/8/colors/accent5_2" csCatId="accent5" phldr="1"/>
      <dgm:spPr/>
      <dgm:t>
        <a:bodyPr/>
        <a:lstStyle/>
        <a:p>
          <a:endParaRPr lang="en-US"/>
        </a:p>
      </dgm:t>
    </dgm:pt>
    <dgm:pt modelId="{F5F7E92E-A505-4D66-B913-0A102CD2DBC4}">
      <dgm:prSet/>
      <dgm:spPr/>
      <dgm:t>
        <a:bodyPr/>
        <a:lstStyle/>
        <a:p>
          <a:r>
            <a:rPr lang="fr-FR" b="1" u="none" dirty="0"/>
            <a:t>EXEMPLE D’UTILISATION DE NOTRE APPLICATION</a:t>
          </a:r>
          <a:endParaRPr lang="en-US" dirty="0"/>
        </a:p>
      </dgm:t>
    </dgm:pt>
    <dgm:pt modelId="{46B05070-E795-4ACF-BFE7-55CE69ABB716}" type="parTrans" cxnId="{C9BE9510-A034-408A-AAE8-70991C3416BE}">
      <dgm:prSet/>
      <dgm:spPr/>
      <dgm:t>
        <a:bodyPr/>
        <a:lstStyle/>
        <a:p>
          <a:endParaRPr lang="en-US"/>
        </a:p>
      </dgm:t>
    </dgm:pt>
    <dgm:pt modelId="{FF8DFFC3-489F-4195-9977-29418CC99817}" type="sibTrans" cxnId="{C9BE9510-A034-408A-AAE8-70991C3416BE}">
      <dgm:prSet/>
      <dgm:spPr/>
      <dgm:t>
        <a:bodyPr/>
        <a:lstStyle/>
        <a:p>
          <a:endParaRPr lang="en-US"/>
        </a:p>
      </dgm:t>
    </dgm:pt>
    <dgm:pt modelId="{99AECFB1-1D77-4D40-B450-6B2ED88874F3}">
      <dgm:prSet/>
      <dgm:spPr/>
      <dgm:t>
        <a:bodyPr/>
        <a:lstStyle/>
        <a:p>
          <a:r>
            <a:rPr lang="fr-FR" b="1" dirty="0"/>
            <a:t>PARAMETRES POIDS, TAILLE ET AGE</a:t>
          </a:r>
          <a:endParaRPr lang="en-US" dirty="0"/>
        </a:p>
      </dgm:t>
    </dgm:pt>
    <dgm:pt modelId="{E47FF520-76E8-4512-93D8-AFA6A15689F6}" type="parTrans" cxnId="{1156FD27-8CFF-4994-BCFC-38B5A05A2BE7}">
      <dgm:prSet/>
      <dgm:spPr/>
      <dgm:t>
        <a:bodyPr/>
        <a:lstStyle/>
        <a:p>
          <a:endParaRPr lang="en-US"/>
        </a:p>
      </dgm:t>
    </dgm:pt>
    <dgm:pt modelId="{EC14224E-BD3F-428D-9281-0EBE3124599E}" type="sibTrans" cxnId="{1156FD27-8CFF-4994-BCFC-38B5A05A2BE7}">
      <dgm:prSet/>
      <dgm:spPr/>
      <dgm:t>
        <a:bodyPr/>
        <a:lstStyle/>
        <a:p>
          <a:endParaRPr lang="en-US"/>
        </a:p>
      </dgm:t>
    </dgm:pt>
    <dgm:pt modelId="{238A4204-CC5F-414E-B7D7-ACF47ED9015E}">
      <dgm:prSet/>
      <dgm:spPr/>
      <dgm:t>
        <a:bodyPr/>
        <a:lstStyle/>
        <a:p>
          <a:r>
            <a:rPr lang="fr-FR" b="1"/>
            <a:t>METABOLISME DE BASE</a:t>
          </a:r>
          <a:endParaRPr lang="en-US"/>
        </a:p>
      </dgm:t>
    </dgm:pt>
    <dgm:pt modelId="{1E3DD678-8FCB-478B-BF82-CED3890BAEF6}" type="parTrans" cxnId="{511B9EF3-929F-4D59-8281-FBD20417B44B}">
      <dgm:prSet/>
      <dgm:spPr/>
      <dgm:t>
        <a:bodyPr/>
        <a:lstStyle/>
        <a:p>
          <a:endParaRPr lang="en-US"/>
        </a:p>
      </dgm:t>
    </dgm:pt>
    <dgm:pt modelId="{0CEAF7D2-209E-4BB4-ACEC-EDE73C1D912B}" type="sibTrans" cxnId="{511B9EF3-929F-4D59-8281-FBD20417B44B}">
      <dgm:prSet/>
      <dgm:spPr/>
      <dgm:t>
        <a:bodyPr/>
        <a:lstStyle/>
        <a:p>
          <a:endParaRPr lang="en-US"/>
        </a:p>
      </dgm:t>
    </dgm:pt>
    <dgm:pt modelId="{20097CA5-21F8-401E-B8C8-B0CE4311FCC1}">
      <dgm:prSet/>
      <dgm:spPr/>
      <dgm:t>
        <a:bodyPr/>
        <a:lstStyle/>
        <a:p>
          <a:r>
            <a:rPr lang="fr-FR" b="1"/>
            <a:t>NIVEAU D’ACTIVITE PHYSIQUE</a:t>
          </a:r>
          <a:endParaRPr lang="en-US"/>
        </a:p>
      </dgm:t>
    </dgm:pt>
    <dgm:pt modelId="{033FAD71-5EC7-48DA-8373-F874A314E37B}" type="parTrans" cxnId="{3CF04630-2AC1-42B8-93EC-68BB9ACE91FE}">
      <dgm:prSet/>
      <dgm:spPr/>
      <dgm:t>
        <a:bodyPr/>
        <a:lstStyle/>
        <a:p>
          <a:endParaRPr lang="en-US"/>
        </a:p>
      </dgm:t>
    </dgm:pt>
    <dgm:pt modelId="{9DBC4559-F0A4-42AE-A0C1-04CBB9C6A166}" type="sibTrans" cxnId="{3CF04630-2AC1-42B8-93EC-68BB9ACE91FE}">
      <dgm:prSet/>
      <dgm:spPr/>
      <dgm:t>
        <a:bodyPr/>
        <a:lstStyle/>
        <a:p>
          <a:endParaRPr lang="en-US"/>
        </a:p>
      </dgm:t>
    </dgm:pt>
    <dgm:pt modelId="{7A3FDFF9-D871-4C8F-9206-FD1D12ADC0C1}">
      <dgm:prSet/>
      <dgm:spPr/>
      <dgm:t>
        <a:bodyPr/>
        <a:lstStyle/>
        <a:p>
          <a:r>
            <a:rPr lang="fr-FR" b="1"/>
            <a:t>BESOIN ENERGETIQUE JOURNALIER</a:t>
          </a:r>
          <a:endParaRPr lang="en-US"/>
        </a:p>
      </dgm:t>
    </dgm:pt>
    <dgm:pt modelId="{95A1E4C0-B627-4B11-BD65-DB2DB23BA38B}" type="parTrans" cxnId="{BCDB1C7F-3E95-4D75-8B46-21D3F2C4C88D}">
      <dgm:prSet/>
      <dgm:spPr/>
      <dgm:t>
        <a:bodyPr/>
        <a:lstStyle/>
        <a:p>
          <a:endParaRPr lang="en-US"/>
        </a:p>
      </dgm:t>
    </dgm:pt>
    <dgm:pt modelId="{9956AA67-B759-4A38-9368-E8FE29BBF503}" type="sibTrans" cxnId="{BCDB1C7F-3E95-4D75-8B46-21D3F2C4C88D}">
      <dgm:prSet/>
      <dgm:spPr/>
      <dgm:t>
        <a:bodyPr/>
        <a:lstStyle/>
        <a:p>
          <a:endParaRPr lang="en-US"/>
        </a:p>
      </dgm:t>
    </dgm:pt>
    <dgm:pt modelId="{E263FC55-A054-40EE-950F-81AFC9CC174D}">
      <dgm:prSet/>
      <dgm:spPr/>
      <dgm:t>
        <a:bodyPr/>
        <a:lstStyle/>
        <a:p>
          <a:r>
            <a:rPr lang="fr-FR" b="1"/>
            <a:t>CHOIX DU NOMBRE DE PRODUITS</a:t>
          </a:r>
          <a:endParaRPr lang="en-US"/>
        </a:p>
      </dgm:t>
    </dgm:pt>
    <dgm:pt modelId="{6A36E94F-9230-485C-8FF4-3EE8160507ED}" type="parTrans" cxnId="{A3A057DE-FBFE-4065-8AD7-2D92E113A8B0}">
      <dgm:prSet/>
      <dgm:spPr/>
      <dgm:t>
        <a:bodyPr/>
        <a:lstStyle/>
        <a:p>
          <a:endParaRPr lang="en-US"/>
        </a:p>
      </dgm:t>
    </dgm:pt>
    <dgm:pt modelId="{E06947A1-2C63-4D51-808E-31D8F5EEB6DE}" type="sibTrans" cxnId="{A3A057DE-FBFE-4065-8AD7-2D92E113A8B0}">
      <dgm:prSet/>
      <dgm:spPr/>
      <dgm:t>
        <a:bodyPr/>
        <a:lstStyle/>
        <a:p>
          <a:endParaRPr lang="en-US"/>
        </a:p>
      </dgm:t>
    </dgm:pt>
    <dgm:pt modelId="{99896BC4-36E5-4620-9ACB-15B1EAE1D514}">
      <dgm:prSet/>
      <dgm:spPr/>
      <dgm:t>
        <a:bodyPr/>
        <a:lstStyle/>
        <a:p>
          <a:r>
            <a:rPr lang="fr-FR" b="1"/>
            <a:t>TEST DE COHERENCE</a:t>
          </a:r>
          <a:endParaRPr lang="en-US"/>
        </a:p>
      </dgm:t>
    </dgm:pt>
    <dgm:pt modelId="{F95EC483-5681-4190-9F97-43BC5AA51F14}" type="parTrans" cxnId="{4DF843B6-4FBB-419C-9833-ED96B69AD7CE}">
      <dgm:prSet/>
      <dgm:spPr/>
      <dgm:t>
        <a:bodyPr/>
        <a:lstStyle/>
        <a:p>
          <a:endParaRPr lang="en-US"/>
        </a:p>
      </dgm:t>
    </dgm:pt>
    <dgm:pt modelId="{AB29CADC-3AA6-442D-9F65-B42745098B44}" type="sibTrans" cxnId="{4DF843B6-4FBB-419C-9833-ED96B69AD7CE}">
      <dgm:prSet/>
      <dgm:spPr/>
      <dgm:t>
        <a:bodyPr/>
        <a:lstStyle/>
        <a:p>
          <a:endParaRPr lang="en-US"/>
        </a:p>
      </dgm:t>
    </dgm:pt>
    <dgm:pt modelId="{53024AB4-E4D1-1845-A330-900019AB3C70}" type="pres">
      <dgm:prSet presAssocID="{03FA5BB1-1DE0-4C26-9F35-7AA359744B69}" presName="diagram" presStyleCnt="0">
        <dgm:presLayoutVars>
          <dgm:dir/>
          <dgm:resizeHandles/>
        </dgm:presLayoutVars>
      </dgm:prSet>
      <dgm:spPr/>
    </dgm:pt>
    <dgm:pt modelId="{1EAD4B09-B278-A541-BC78-E87210F65677}" type="pres">
      <dgm:prSet presAssocID="{F5F7E92E-A505-4D66-B913-0A102CD2DBC4}" presName="firstNode" presStyleLbl="node1" presStyleIdx="0" presStyleCnt="7">
        <dgm:presLayoutVars>
          <dgm:bulletEnabled val="1"/>
        </dgm:presLayoutVars>
      </dgm:prSet>
      <dgm:spPr/>
    </dgm:pt>
    <dgm:pt modelId="{A5701A6C-EEBF-544F-B906-0A4784019317}" type="pres">
      <dgm:prSet presAssocID="{FF8DFFC3-489F-4195-9977-29418CC99817}" presName="sibTrans" presStyleLbl="sibTrans2D1" presStyleIdx="0" presStyleCnt="6"/>
      <dgm:spPr/>
    </dgm:pt>
    <dgm:pt modelId="{692EC618-2381-1D4C-87C8-EBEEF96F0E14}" type="pres">
      <dgm:prSet presAssocID="{99AECFB1-1D77-4D40-B450-6B2ED88874F3}" presName="middleNode" presStyleCnt="0"/>
      <dgm:spPr/>
    </dgm:pt>
    <dgm:pt modelId="{5B268813-F520-E24C-A969-921F09E96157}" type="pres">
      <dgm:prSet presAssocID="{99AECFB1-1D77-4D40-B450-6B2ED88874F3}" presName="padding" presStyleLbl="node1" presStyleIdx="0" presStyleCnt="7"/>
      <dgm:spPr/>
    </dgm:pt>
    <dgm:pt modelId="{8CF51F1E-A645-5441-93E9-7911F00E26AE}" type="pres">
      <dgm:prSet presAssocID="{99AECFB1-1D77-4D40-B450-6B2ED88874F3}" presName="shape" presStyleLbl="node1" presStyleIdx="1" presStyleCnt="7">
        <dgm:presLayoutVars>
          <dgm:bulletEnabled val="1"/>
        </dgm:presLayoutVars>
      </dgm:prSet>
      <dgm:spPr/>
    </dgm:pt>
    <dgm:pt modelId="{D709FC47-CBD1-7248-B2BD-EF47CA8D5757}" type="pres">
      <dgm:prSet presAssocID="{EC14224E-BD3F-428D-9281-0EBE3124599E}" presName="sibTrans" presStyleLbl="sibTrans2D1" presStyleIdx="1" presStyleCnt="6"/>
      <dgm:spPr/>
    </dgm:pt>
    <dgm:pt modelId="{2F9BCA13-A9DC-D747-9B35-3F8B63B07626}" type="pres">
      <dgm:prSet presAssocID="{238A4204-CC5F-414E-B7D7-ACF47ED9015E}" presName="middleNode" presStyleCnt="0"/>
      <dgm:spPr/>
    </dgm:pt>
    <dgm:pt modelId="{7ADA56DC-AF05-D541-923E-14B7643026C1}" type="pres">
      <dgm:prSet presAssocID="{238A4204-CC5F-414E-B7D7-ACF47ED9015E}" presName="padding" presStyleLbl="node1" presStyleIdx="1" presStyleCnt="7"/>
      <dgm:spPr/>
    </dgm:pt>
    <dgm:pt modelId="{B7C6285C-A6B2-C74E-8DB7-A3180FB38482}" type="pres">
      <dgm:prSet presAssocID="{238A4204-CC5F-414E-B7D7-ACF47ED9015E}" presName="shape" presStyleLbl="node1" presStyleIdx="2" presStyleCnt="7">
        <dgm:presLayoutVars>
          <dgm:bulletEnabled val="1"/>
        </dgm:presLayoutVars>
      </dgm:prSet>
      <dgm:spPr/>
    </dgm:pt>
    <dgm:pt modelId="{34EB0615-0091-B440-9EE3-C6F11F903C35}" type="pres">
      <dgm:prSet presAssocID="{0CEAF7D2-209E-4BB4-ACEC-EDE73C1D912B}" presName="sibTrans" presStyleLbl="sibTrans2D1" presStyleIdx="2" presStyleCnt="6"/>
      <dgm:spPr/>
    </dgm:pt>
    <dgm:pt modelId="{266D68C9-6133-A84E-895A-0D15BB865F87}" type="pres">
      <dgm:prSet presAssocID="{20097CA5-21F8-401E-B8C8-B0CE4311FCC1}" presName="middleNode" presStyleCnt="0"/>
      <dgm:spPr/>
    </dgm:pt>
    <dgm:pt modelId="{A33F1F54-8C03-A34C-95E9-2D185DF00693}" type="pres">
      <dgm:prSet presAssocID="{20097CA5-21F8-401E-B8C8-B0CE4311FCC1}" presName="padding" presStyleLbl="node1" presStyleIdx="2" presStyleCnt="7"/>
      <dgm:spPr/>
    </dgm:pt>
    <dgm:pt modelId="{681DD693-C856-7545-AE31-F311B173A795}" type="pres">
      <dgm:prSet presAssocID="{20097CA5-21F8-401E-B8C8-B0CE4311FCC1}" presName="shape" presStyleLbl="node1" presStyleIdx="3" presStyleCnt="7">
        <dgm:presLayoutVars>
          <dgm:bulletEnabled val="1"/>
        </dgm:presLayoutVars>
      </dgm:prSet>
      <dgm:spPr/>
    </dgm:pt>
    <dgm:pt modelId="{F19DE71C-792C-464E-9EEB-659468BA8055}" type="pres">
      <dgm:prSet presAssocID="{9DBC4559-F0A4-42AE-A0C1-04CBB9C6A166}" presName="sibTrans" presStyleLbl="sibTrans2D1" presStyleIdx="3" presStyleCnt="6"/>
      <dgm:spPr/>
    </dgm:pt>
    <dgm:pt modelId="{CC163F51-599C-DF43-BDB7-6ACEACB720ED}" type="pres">
      <dgm:prSet presAssocID="{7A3FDFF9-D871-4C8F-9206-FD1D12ADC0C1}" presName="middleNode" presStyleCnt="0"/>
      <dgm:spPr/>
    </dgm:pt>
    <dgm:pt modelId="{27B48F5A-C2C7-CD4E-A3AB-53444D587296}" type="pres">
      <dgm:prSet presAssocID="{7A3FDFF9-D871-4C8F-9206-FD1D12ADC0C1}" presName="padding" presStyleLbl="node1" presStyleIdx="3" presStyleCnt="7"/>
      <dgm:spPr/>
    </dgm:pt>
    <dgm:pt modelId="{75DD6670-283D-894A-8626-30FB24122FE8}" type="pres">
      <dgm:prSet presAssocID="{7A3FDFF9-D871-4C8F-9206-FD1D12ADC0C1}" presName="shape" presStyleLbl="node1" presStyleIdx="4" presStyleCnt="7">
        <dgm:presLayoutVars>
          <dgm:bulletEnabled val="1"/>
        </dgm:presLayoutVars>
      </dgm:prSet>
      <dgm:spPr/>
    </dgm:pt>
    <dgm:pt modelId="{30329A83-6848-E647-B972-6724AE88AC88}" type="pres">
      <dgm:prSet presAssocID="{9956AA67-B759-4A38-9368-E8FE29BBF503}" presName="sibTrans" presStyleLbl="sibTrans2D1" presStyleIdx="4" presStyleCnt="6"/>
      <dgm:spPr/>
    </dgm:pt>
    <dgm:pt modelId="{AC6B6083-8E1C-444B-B2E6-BE87D4A6DCC6}" type="pres">
      <dgm:prSet presAssocID="{E263FC55-A054-40EE-950F-81AFC9CC174D}" presName="middleNode" presStyleCnt="0"/>
      <dgm:spPr/>
    </dgm:pt>
    <dgm:pt modelId="{620D7EBF-3BC1-224A-AE95-D5076AE1D83C}" type="pres">
      <dgm:prSet presAssocID="{E263FC55-A054-40EE-950F-81AFC9CC174D}" presName="padding" presStyleLbl="node1" presStyleIdx="4" presStyleCnt="7"/>
      <dgm:spPr/>
    </dgm:pt>
    <dgm:pt modelId="{60E0560F-71A4-FB43-AA71-8DE44713C7D6}" type="pres">
      <dgm:prSet presAssocID="{E263FC55-A054-40EE-950F-81AFC9CC174D}" presName="shape" presStyleLbl="node1" presStyleIdx="5" presStyleCnt="7">
        <dgm:presLayoutVars>
          <dgm:bulletEnabled val="1"/>
        </dgm:presLayoutVars>
      </dgm:prSet>
      <dgm:spPr/>
    </dgm:pt>
    <dgm:pt modelId="{1663DC60-C08C-334B-8F95-EFB7FE962E22}" type="pres">
      <dgm:prSet presAssocID="{E06947A1-2C63-4D51-808E-31D8F5EEB6DE}" presName="sibTrans" presStyleLbl="sibTrans2D1" presStyleIdx="5" presStyleCnt="6"/>
      <dgm:spPr/>
    </dgm:pt>
    <dgm:pt modelId="{0C56ADD4-DC60-4C46-893B-0E044555BE29}" type="pres">
      <dgm:prSet presAssocID="{99896BC4-36E5-4620-9ACB-15B1EAE1D514}" presName="lastNode" presStyleLbl="node1" presStyleIdx="6" presStyleCnt="7">
        <dgm:presLayoutVars>
          <dgm:bulletEnabled val="1"/>
        </dgm:presLayoutVars>
      </dgm:prSet>
      <dgm:spPr/>
    </dgm:pt>
  </dgm:ptLst>
  <dgm:cxnLst>
    <dgm:cxn modelId="{0562D206-6B10-504A-86C4-8078428AA51C}" type="presOf" srcId="{7A3FDFF9-D871-4C8F-9206-FD1D12ADC0C1}" destId="{75DD6670-283D-894A-8626-30FB24122FE8}" srcOrd="0" destOrd="0" presId="urn:microsoft.com/office/officeart/2005/8/layout/bProcess2"/>
    <dgm:cxn modelId="{C9BE9510-A034-408A-AAE8-70991C3416BE}" srcId="{03FA5BB1-1DE0-4C26-9F35-7AA359744B69}" destId="{F5F7E92E-A505-4D66-B913-0A102CD2DBC4}" srcOrd="0" destOrd="0" parTransId="{46B05070-E795-4ACF-BFE7-55CE69ABB716}" sibTransId="{FF8DFFC3-489F-4195-9977-29418CC99817}"/>
    <dgm:cxn modelId="{2B62B512-1FA5-A14E-8E10-920A21D31F09}" type="presOf" srcId="{E263FC55-A054-40EE-950F-81AFC9CC174D}" destId="{60E0560F-71A4-FB43-AA71-8DE44713C7D6}" srcOrd="0" destOrd="0" presId="urn:microsoft.com/office/officeart/2005/8/layout/bProcess2"/>
    <dgm:cxn modelId="{78D1771A-E9AE-2A46-99C5-9BFB7608071B}" type="presOf" srcId="{F5F7E92E-A505-4D66-B913-0A102CD2DBC4}" destId="{1EAD4B09-B278-A541-BC78-E87210F65677}" srcOrd="0" destOrd="0" presId="urn:microsoft.com/office/officeart/2005/8/layout/bProcess2"/>
    <dgm:cxn modelId="{10575F1E-D471-1742-8B48-D02D5FCAF15F}" type="presOf" srcId="{E06947A1-2C63-4D51-808E-31D8F5EEB6DE}" destId="{1663DC60-C08C-334B-8F95-EFB7FE962E22}" srcOrd="0" destOrd="0" presId="urn:microsoft.com/office/officeart/2005/8/layout/bProcess2"/>
    <dgm:cxn modelId="{DCE5C61F-CDCB-D645-AACF-3817578B62A6}" type="presOf" srcId="{EC14224E-BD3F-428D-9281-0EBE3124599E}" destId="{D709FC47-CBD1-7248-B2BD-EF47CA8D5757}" srcOrd="0" destOrd="0" presId="urn:microsoft.com/office/officeart/2005/8/layout/bProcess2"/>
    <dgm:cxn modelId="{1156FD27-8CFF-4994-BCFC-38B5A05A2BE7}" srcId="{03FA5BB1-1DE0-4C26-9F35-7AA359744B69}" destId="{99AECFB1-1D77-4D40-B450-6B2ED88874F3}" srcOrd="1" destOrd="0" parTransId="{E47FF520-76E8-4512-93D8-AFA6A15689F6}" sibTransId="{EC14224E-BD3F-428D-9281-0EBE3124599E}"/>
    <dgm:cxn modelId="{3CF04630-2AC1-42B8-93EC-68BB9ACE91FE}" srcId="{03FA5BB1-1DE0-4C26-9F35-7AA359744B69}" destId="{20097CA5-21F8-401E-B8C8-B0CE4311FCC1}" srcOrd="3" destOrd="0" parTransId="{033FAD71-5EC7-48DA-8373-F874A314E37B}" sibTransId="{9DBC4559-F0A4-42AE-A0C1-04CBB9C6A166}"/>
    <dgm:cxn modelId="{F976C040-DA1D-4947-9E9F-14FEF0779F36}" type="presOf" srcId="{238A4204-CC5F-414E-B7D7-ACF47ED9015E}" destId="{B7C6285C-A6B2-C74E-8DB7-A3180FB38482}" srcOrd="0" destOrd="0" presId="urn:microsoft.com/office/officeart/2005/8/layout/bProcess2"/>
    <dgm:cxn modelId="{37F80644-3D4C-7649-A369-B544B0ECFD49}" type="presOf" srcId="{03FA5BB1-1DE0-4C26-9F35-7AA359744B69}" destId="{53024AB4-E4D1-1845-A330-900019AB3C70}" srcOrd="0" destOrd="0" presId="urn:microsoft.com/office/officeart/2005/8/layout/bProcess2"/>
    <dgm:cxn modelId="{F5FC2245-883D-1345-882A-8E8430AC3C6B}" type="presOf" srcId="{9DBC4559-F0A4-42AE-A0C1-04CBB9C6A166}" destId="{F19DE71C-792C-464E-9EEB-659468BA8055}" srcOrd="0" destOrd="0" presId="urn:microsoft.com/office/officeart/2005/8/layout/bProcess2"/>
    <dgm:cxn modelId="{50BA5147-47FE-2B4E-B41E-B4E5587A3DF4}" type="presOf" srcId="{FF8DFFC3-489F-4195-9977-29418CC99817}" destId="{A5701A6C-EEBF-544F-B906-0A4784019317}" srcOrd="0" destOrd="0" presId="urn:microsoft.com/office/officeart/2005/8/layout/bProcess2"/>
    <dgm:cxn modelId="{C72B7157-62EE-E545-95B7-12918B6C7CB3}" type="presOf" srcId="{99AECFB1-1D77-4D40-B450-6B2ED88874F3}" destId="{8CF51F1E-A645-5441-93E9-7911F00E26AE}" srcOrd="0" destOrd="0" presId="urn:microsoft.com/office/officeart/2005/8/layout/bProcess2"/>
    <dgm:cxn modelId="{51FADD7A-7EFC-FE44-AB77-26B168C9050B}" type="presOf" srcId="{9956AA67-B759-4A38-9368-E8FE29BBF503}" destId="{30329A83-6848-E647-B972-6724AE88AC88}" srcOrd="0" destOrd="0" presId="urn:microsoft.com/office/officeart/2005/8/layout/bProcess2"/>
    <dgm:cxn modelId="{BCDB1C7F-3E95-4D75-8B46-21D3F2C4C88D}" srcId="{03FA5BB1-1DE0-4C26-9F35-7AA359744B69}" destId="{7A3FDFF9-D871-4C8F-9206-FD1D12ADC0C1}" srcOrd="4" destOrd="0" parTransId="{95A1E4C0-B627-4B11-BD65-DB2DB23BA38B}" sibTransId="{9956AA67-B759-4A38-9368-E8FE29BBF503}"/>
    <dgm:cxn modelId="{6B217289-756C-154F-A48B-BD35A3DA1EE8}" type="presOf" srcId="{0CEAF7D2-209E-4BB4-ACEC-EDE73C1D912B}" destId="{34EB0615-0091-B440-9EE3-C6F11F903C35}" srcOrd="0" destOrd="0" presId="urn:microsoft.com/office/officeart/2005/8/layout/bProcess2"/>
    <dgm:cxn modelId="{41472FB6-DCFC-3D4C-85A1-EF8060FC9DF2}" type="presOf" srcId="{20097CA5-21F8-401E-B8C8-B0CE4311FCC1}" destId="{681DD693-C856-7545-AE31-F311B173A795}" srcOrd="0" destOrd="0" presId="urn:microsoft.com/office/officeart/2005/8/layout/bProcess2"/>
    <dgm:cxn modelId="{4DF843B6-4FBB-419C-9833-ED96B69AD7CE}" srcId="{03FA5BB1-1DE0-4C26-9F35-7AA359744B69}" destId="{99896BC4-36E5-4620-9ACB-15B1EAE1D514}" srcOrd="6" destOrd="0" parTransId="{F95EC483-5681-4190-9F97-43BC5AA51F14}" sibTransId="{AB29CADC-3AA6-442D-9F65-B42745098B44}"/>
    <dgm:cxn modelId="{2E19D7D5-E6BE-E445-94A8-49C719DF0C57}" type="presOf" srcId="{99896BC4-36E5-4620-9ACB-15B1EAE1D514}" destId="{0C56ADD4-DC60-4C46-893B-0E044555BE29}" srcOrd="0" destOrd="0" presId="urn:microsoft.com/office/officeart/2005/8/layout/bProcess2"/>
    <dgm:cxn modelId="{A3A057DE-FBFE-4065-8AD7-2D92E113A8B0}" srcId="{03FA5BB1-1DE0-4C26-9F35-7AA359744B69}" destId="{E263FC55-A054-40EE-950F-81AFC9CC174D}" srcOrd="5" destOrd="0" parTransId="{6A36E94F-9230-485C-8FF4-3EE8160507ED}" sibTransId="{E06947A1-2C63-4D51-808E-31D8F5EEB6DE}"/>
    <dgm:cxn modelId="{511B9EF3-929F-4D59-8281-FBD20417B44B}" srcId="{03FA5BB1-1DE0-4C26-9F35-7AA359744B69}" destId="{238A4204-CC5F-414E-B7D7-ACF47ED9015E}" srcOrd="2" destOrd="0" parTransId="{1E3DD678-8FCB-478B-BF82-CED3890BAEF6}" sibTransId="{0CEAF7D2-209E-4BB4-ACEC-EDE73C1D912B}"/>
    <dgm:cxn modelId="{F6916C9A-919A-444D-98CA-DE325C54DB09}" type="presParOf" srcId="{53024AB4-E4D1-1845-A330-900019AB3C70}" destId="{1EAD4B09-B278-A541-BC78-E87210F65677}" srcOrd="0" destOrd="0" presId="urn:microsoft.com/office/officeart/2005/8/layout/bProcess2"/>
    <dgm:cxn modelId="{393A2777-8632-3D43-825C-41F2948B2EC9}" type="presParOf" srcId="{53024AB4-E4D1-1845-A330-900019AB3C70}" destId="{A5701A6C-EEBF-544F-B906-0A4784019317}" srcOrd="1" destOrd="0" presId="urn:microsoft.com/office/officeart/2005/8/layout/bProcess2"/>
    <dgm:cxn modelId="{AF8C55B5-FA8F-7A4E-8830-87D09859BD6B}" type="presParOf" srcId="{53024AB4-E4D1-1845-A330-900019AB3C70}" destId="{692EC618-2381-1D4C-87C8-EBEEF96F0E14}" srcOrd="2" destOrd="0" presId="urn:microsoft.com/office/officeart/2005/8/layout/bProcess2"/>
    <dgm:cxn modelId="{C9DEE0D1-FA28-9A47-8432-7DD701BD5D60}" type="presParOf" srcId="{692EC618-2381-1D4C-87C8-EBEEF96F0E14}" destId="{5B268813-F520-E24C-A969-921F09E96157}" srcOrd="0" destOrd="0" presId="urn:microsoft.com/office/officeart/2005/8/layout/bProcess2"/>
    <dgm:cxn modelId="{339C71E8-3BED-3241-890C-5C6579AE1534}" type="presParOf" srcId="{692EC618-2381-1D4C-87C8-EBEEF96F0E14}" destId="{8CF51F1E-A645-5441-93E9-7911F00E26AE}" srcOrd="1" destOrd="0" presId="urn:microsoft.com/office/officeart/2005/8/layout/bProcess2"/>
    <dgm:cxn modelId="{03D28E6F-A026-0947-91A7-18AF2901414F}" type="presParOf" srcId="{53024AB4-E4D1-1845-A330-900019AB3C70}" destId="{D709FC47-CBD1-7248-B2BD-EF47CA8D5757}" srcOrd="3" destOrd="0" presId="urn:microsoft.com/office/officeart/2005/8/layout/bProcess2"/>
    <dgm:cxn modelId="{F475BE85-26DD-024B-B0E3-563C4914C6CE}" type="presParOf" srcId="{53024AB4-E4D1-1845-A330-900019AB3C70}" destId="{2F9BCA13-A9DC-D747-9B35-3F8B63B07626}" srcOrd="4" destOrd="0" presId="urn:microsoft.com/office/officeart/2005/8/layout/bProcess2"/>
    <dgm:cxn modelId="{DFAAC707-4B2D-1E43-BB07-7DA111F0301D}" type="presParOf" srcId="{2F9BCA13-A9DC-D747-9B35-3F8B63B07626}" destId="{7ADA56DC-AF05-D541-923E-14B7643026C1}" srcOrd="0" destOrd="0" presId="urn:microsoft.com/office/officeart/2005/8/layout/bProcess2"/>
    <dgm:cxn modelId="{B9111F24-C09A-184B-ACB8-7478F0F18208}" type="presParOf" srcId="{2F9BCA13-A9DC-D747-9B35-3F8B63B07626}" destId="{B7C6285C-A6B2-C74E-8DB7-A3180FB38482}" srcOrd="1" destOrd="0" presId="urn:microsoft.com/office/officeart/2005/8/layout/bProcess2"/>
    <dgm:cxn modelId="{951A0FB2-3142-234C-B090-E271733F5F57}" type="presParOf" srcId="{53024AB4-E4D1-1845-A330-900019AB3C70}" destId="{34EB0615-0091-B440-9EE3-C6F11F903C35}" srcOrd="5" destOrd="0" presId="urn:microsoft.com/office/officeart/2005/8/layout/bProcess2"/>
    <dgm:cxn modelId="{51CF5725-56F4-984A-A6E0-FCB394B83C9D}" type="presParOf" srcId="{53024AB4-E4D1-1845-A330-900019AB3C70}" destId="{266D68C9-6133-A84E-895A-0D15BB865F87}" srcOrd="6" destOrd="0" presId="urn:microsoft.com/office/officeart/2005/8/layout/bProcess2"/>
    <dgm:cxn modelId="{95C8744D-47F5-2449-9802-E729F4EBAD08}" type="presParOf" srcId="{266D68C9-6133-A84E-895A-0D15BB865F87}" destId="{A33F1F54-8C03-A34C-95E9-2D185DF00693}" srcOrd="0" destOrd="0" presId="urn:microsoft.com/office/officeart/2005/8/layout/bProcess2"/>
    <dgm:cxn modelId="{1FE4A1F0-F864-D247-92A1-13099E6CFB39}" type="presParOf" srcId="{266D68C9-6133-A84E-895A-0D15BB865F87}" destId="{681DD693-C856-7545-AE31-F311B173A795}" srcOrd="1" destOrd="0" presId="urn:microsoft.com/office/officeart/2005/8/layout/bProcess2"/>
    <dgm:cxn modelId="{C88B379B-CC09-D447-AAAE-C3C17362301D}" type="presParOf" srcId="{53024AB4-E4D1-1845-A330-900019AB3C70}" destId="{F19DE71C-792C-464E-9EEB-659468BA8055}" srcOrd="7" destOrd="0" presId="urn:microsoft.com/office/officeart/2005/8/layout/bProcess2"/>
    <dgm:cxn modelId="{ED8E0292-13D0-0F4D-82D1-47BB016A337F}" type="presParOf" srcId="{53024AB4-E4D1-1845-A330-900019AB3C70}" destId="{CC163F51-599C-DF43-BDB7-6ACEACB720ED}" srcOrd="8" destOrd="0" presId="urn:microsoft.com/office/officeart/2005/8/layout/bProcess2"/>
    <dgm:cxn modelId="{31C969D0-8B55-D24D-942F-498AB2A8A0F5}" type="presParOf" srcId="{CC163F51-599C-DF43-BDB7-6ACEACB720ED}" destId="{27B48F5A-C2C7-CD4E-A3AB-53444D587296}" srcOrd="0" destOrd="0" presId="urn:microsoft.com/office/officeart/2005/8/layout/bProcess2"/>
    <dgm:cxn modelId="{BB63CCCD-250A-6F43-8ED8-2710FC086155}" type="presParOf" srcId="{CC163F51-599C-DF43-BDB7-6ACEACB720ED}" destId="{75DD6670-283D-894A-8626-30FB24122FE8}" srcOrd="1" destOrd="0" presId="urn:microsoft.com/office/officeart/2005/8/layout/bProcess2"/>
    <dgm:cxn modelId="{BE082B4B-E029-464C-BAE6-00CED087ABFC}" type="presParOf" srcId="{53024AB4-E4D1-1845-A330-900019AB3C70}" destId="{30329A83-6848-E647-B972-6724AE88AC88}" srcOrd="9" destOrd="0" presId="urn:microsoft.com/office/officeart/2005/8/layout/bProcess2"/>
    <dgm:cxn modelId="{312415E4-673E-844D-A10F-49E7A9785548}" type="presParOf" srcId="{53024AB4-E4D1-1845-A330-900019AB3C70}" destId="{AC6B6083-8E1C-444B-B2E6-BE87D4A6DCC6}" srcOrd="10" destOrd="0" presId="urn:microsoft.com/office/officeart/2005/8/layout/bProcess2"/>
    <dgm:cxn modelId="{48480337-61F2-9045-9816-2D3C6BBE7DA1}" type="presParOf" srcId="{AC6B6083-8E1C-444B-B2E6-BE87D4A6DCC6}" destId="{620D7EBF-3BC1-224A-AE95-D5076AE1D83C}" srcOrd="0" destOrd="0" presId="urn:microsoft.com/office/officeart/2005/8/layout/bProcess2"/>
    <dgm:cxn modelId="{83CB0C68-7CC8-E348-909B-E7EC32A7D6FB}" type="presParOf" srcId="{AC6B6083-8E1C-444B-B2E6-BE87D4A6DCC6}" destId="{60E0560F-71A4-FB43-AA71-8DE44713C7D6}" srcOrd="1" destOrd="0" presId="urn:microsoft.com/office/officeart/2005/8/layout/bProcess2"/>
    <dgm:cxn modelId="{5F2D5755-DC4D-9D4C-8BD0-B82875D0E000}" type="presParOf" srcId="{53024AB4-E4D1-1845-A330-900019AB3C70}" destId="{1663DC60-C08C-334B-8F95-EFB7FE962E22}" srcOrd="11" destOrd="0" presId="urn:microsoft.com/office/officeart/2005/8/layout/bProcess2"/>
    <dgm:cxn modelId="{2A660632-83A8-854F-B15D-7317D00BC977}" type="presParOf" srcId="{53024AB4-E4D1-1845-A330-900019AB3C70}" destId="{0C56ADD4-DC60-4C46-893B-0E044555BE29}"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5A1CFD-599B-4C89-8E49-308EF569510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7B3C1B3-55F9-44E3-8114-E362F8D0A766}">
      <dgm:prSet/>
      <dgm:spPr/>
      <dgm:t>
        <a:bodyPr/>
        <a:lstStyle/>
        <a:p>
          <a:pPr>
            <a:lnSpc>
              <a:spcPct val="100000"/>
            </a:lnSpc>
            <a:defRPr cap="all"/>
          </a:pPr>
          <a:r>
            <a:rPr lang="fr-FR"/>
            <a:t>Environnement : Python et Jupyter Notebook.</a:t>
          </a:r>
          <a:endParaRPr lang="en-US"/>
        </a:p>
      </dgm:t>
    </dgm:pt>
    <dgm:pt modelId="{E0FDEEC6-C3E0-48E1-8BF9-B58AEB732768}" type="parTrans" cxnId="{FD5BCC91-DCB4-4BE4-9E07-85EB41CAF55C}">
      <dgm:prSet/>
      <dgm:spPr/>
      <dgm:t>
        <a:bodyPr/>
        <a:lstStyle/>
        <a:p>
          <a:endParaRPr lang="en-US"/>
        </a:p>
      </dgm:t>
    </dgm:pt>
    <dgm:pt modelId="{2C65A1B0-FBB4-4836-824F-6020847FBDD1}" type="sibTrans" cxnId="{FD5BCC91-DCB4-4BE4-9E07-85EB41CAF55C}">
      <dgm:prSet/>
      <dgm:spPr/>
      <dgm:t>
        <a:bodyPr/>
        <a:lstStyle/>
        <a:p>
          <a:endParaRPr lang="en-US"/>
        </a:p>
      </dgm:t>
    </dgm:pt>
    <dgm:pt modelId="{2C2EA0E1-AA69-4E14-A9E5-B2B5B4A43DDA}">
      <dgm:prSet/>
      <dgm:spPr/>
      <dgm:t>
        <a:bodyPr/>
        <a:lstStyle/>
        <a:p>
          <a:pPr>
            <a:lnSpc>
              <a:spcPct val="100000"/>
            </a:lnSpc>
            <a:defRPr cap="all"/>
          </a:pPr>
          <a:r>
            <a:rPr lang="fr-FR"/>
            <a:t>Librairie : pandas.</a:t>
          </a:r>
          <a:endParaRPr lang="en-US"/>
        </a:p>
      </dgm:t>
    </dgm:pt>
    <dgm:pt modelId="{54E8FE49-5D88-49CA-B25B-80CE0A75CA84}" type="parTrans" cxnId="{60BD4961-DA4D-4C92-8574-152ED3A745E0}">
      <dgm:prSet/>
      <dgm:spPr/>
      <dgm:t>
        <a:bodyPr/>
        <a:lstStyle/>
        <a:p>
          <a:endParaRPr lang="en-US"/>
        </a:p>
      </dgm:t>
    </dgm:pt>
    <dgm:pt modelId="{8ABC553C-944F-4D8C-B9EF-C9797F1F591E}" type="sibTrans" cxnId="{60BD4961-DA4D-4C92-8574-152ED3A745E0}">
      <dgm:prSet/>
      <dgm:spPr/>
      <dgm:t>
        <a:bodyPr/>
        <a:lstStyle/>
        <a:p>
          <a:endParaRPr lang="en-US"/>
        </a:p>
      </dgm:t>
    </dgm:pt>
    <dgm:pt modelId="{1A8331DB-F430-4BBE-B255-B01FA4A32BEE}">
      <dgm:prSet/>
      <dgm:spPr/>
      <dgm:t>
        <a:bodyPr/>
        <a:lstStyle/>
        <a:p>
          <a:pPr>
            <a:lnSpc>
              <a:spcPct val="100000"/>
            </a:lnSpc>
            <a:defRPr cap="all"/>
          </a:pPr>
          <a:r>
            <a:rPr lang="fr-FR"/>
            <a:t>Visualisation : Matplotlib et Seaborn.</a:t>
          </a:r>
          <a:endParaRPr lang="en-US"/>
        </a:p>
      </dgm:t>
    </dgm:pt>
    <dgm:pt modelId="{FEF6E23D-5EAE-4E1E-B143-15AF2744CE34}" type="parTrans" cxnId="{EE47503D-6805-4E45-9928-5393E5348D4D}">
      <dgm:prSet/>
      <dgm:spPr/>
      <dgm:t>
        <a:bodyPr/>
        <a:lstStyle/>
        <a:p>
          <a:endParaRPr lang="en-US"/>
        </a:p>
      </dgm:t>
    </dgm:pt>
    <dgm:pt modelId="{96E7781D-2534-48EF-A6AC-E4BDD847DC3D}" type="sibTrans" cxnId="{EE47503D-6805-4E45-9928-5393E5348D4D}">
      <dgm:prSet/>
      <dgm:spPr/>
      <dgm:t>
        <a:bodyPr/>
        <a:lstStyle/>
        <a:p>
          <a:endParaRPr lang="en-US"/>
        </a:p>
      </dgm:t>
    </dgm:pt>
    <dgm:pt modelId="{B52F7571-C882-4179-89DE-FBF3A0D40A3C}" type="pres">
      <dgm:prSet presAssocID="{AF5A1CFD-599B-4C89-8E49-308EF569510E}" presName="root" presStyleCnt="0">
        <dgm:presLayoutVars>
          <dgm:dir/>
          <dgm:resizeHandles val="exact"/>
        </dgm:presLayoutVars>
      </dgm:prSet>
      <dgm:spPr/>
    </dgm:pt>
    <dgm:pt modelId="{D2092250-9AAF-4F93-8B3E-1847706E6E6C}" type="pres">
      <dgm:prSet presAssocID="{27B3C1B3-55F9-44E3-8114-E362F8D0A766}" presName="compNode" presStyleCnt="0"/>
      <dgm:spPr/>
    </dgm:pt>
    <dgm:pt modelId="{F1050851-AC96-46ED-B758-B64F7517DB00}" type="pres">
      <dgm:prSet presAssocID="{27B3C1B3-55F9-44E3-8114-E362F8D0A766}" presName="iconBgRect" presStyleLbl="bgShp" presStyleIdx="0" presStyleCnt="3"/>
      <dgm:spPr/>
    </dgm:pt>
    <dgm:pt modelId="{6945A253-C062-4F04-9793-F44C68CB03F4}" type="pres">
      <dgm:prSet presAssocID="{27B3C1B3-55F9-44E3-8114-E362F8D0A7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ur"/>
        </a:ext>
      </dgm:extLst>
    </dgm:pt>
    <dgm:pt modelId="{0B9AFD8E-9A15-4532-919F-CBC00CAA5453}" type="pres">
      <dgm:prSet presAssocID="{27B3C1B3-55F9-44E3-8114-E362F8D0A766}" presName="spaceRect" presStyleCnt="0"/>
      <dgm:spPr/>
    </dgm:pt>
    <dgm:pt modelId="{BDE92F5F-CB21-466E-A8E2-2897CA7A682D}" type="pres">
      <dgm:prSet presAssocID="{27B3C1B3-55F9-44E3-8114-E362F8D0A766}" presName="textRect" presStyleLbl="revTx" presStyleIdx="0" presStyleCnt="3">
        <dgm:presLayoutVars>
          <dgm:chMax val="1"/>
          <dgm:chPref val="1"/>
        </dgm:presLayoutVars>
      </dgm:prSet>
      <dgm:spPr/>
    </dgm:pt>
    <dgm:pt modelId="{171F77C9-2291-4098-98E2-10BEE6A5B905}" type="pres">
      <dgm:prSet presAssocID="{2C65A1B0-FBB4-4836-824F-6020847FBDD1}" presName="sibTrans" presStyleCnt="0"/>
      <dgm:spPr/>
    </dgm:pt>
    <dgm:pt modelId="{14027ECE-DC76-40EF-B8D8-905D7DEA1EF4}" type="pres">
      <dgm:prSet presAssocID="{2C2EA0E1-AA69-4E14-A9E5-B2B5B4A43DDA}" presName="compNode" presStyleCnt="0"/>
      <dgm:spPr/>
    </dgm:pt>
    <dgm:pt modelId="{5BBB71CF-92AA-448B-854E-D9B4CCD5AE06}" type="pres">
      <dgm:prSet presAssocID="{2C2EA0E1-AA69-4E14-A9E5-B2B5B4A43DDA}" presName="iconBgRect" presStyleLbl="bgShp" presStyleIdx="1" presStyleCnt="3"/>
      <dgm:spPr/>
    </dgm:pt>
    <dgm:pt modelId="{0313DC65-D13B-4E4B-B80B-11498773B8C4}" type="pres">
      <dgm:prSet presAssocID="{2C2EA0E1-AA69-4E14-A9E5-B2B5B4A43D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nda"/>
        </a:ext>
      </dgm:extLst>
    </dgm:pt>
    <dgm:pt modelId="{58CC393E-ED83-457D-B867-08142455A889}" type="pres">
      <dgm:prSet presAssocID="{2C2EA0E1-AA69-4E14-A9E5-B2B5B4A43DDA}" presName="spaceRect" presStyleCnt="0"/>
      <dgm:spPr/>
    </dgm:pt>
    <dgm:pt modelId="{93A6E070-0ECA-46F2-B5DA-A3FCE9CC9B5D}" type="pres">
      <dgm:prSet presAssocID="{2C2EA0E1-AA69-4E14-A9E5-B2B5B4A43DDA}" presName="textRect" presStyleLbl="revTx" presStyleIdx="1" presStyleCnt="3">
        <dgm:presLayoutVars>
          <dgm:chMax val="1"/>
          <dgm:chPref val="1"/>
        </dgm:presLayoutVars>
      </dgm:prSet>
      <dgm:spPr/>
    </dgm:pt>
    <dgm:pt modelId="{A552CB90-B190-4E23-92A5-BC6B7D6DE75E}" type="pres">
      <dgm:prSet presAssocID="{8ABC553C-944F-4D8C-B9EF-C9797F1F591E}" presName="sibTrans" presStyleCnt="0"/>
      <dgm:spPr/>
    </dgm:pt>
    <dgm:pt modelId="{670764FF-A139-4DF9-8035-3EB2FE8A06D2}" type="pres">
      <dgm:prSet presAssocID="{1A8331DB-F430-4BBE-B255-B01FA4A32BEE}" presName="compNode" presStyleCnt="0"/>
      <dgm:spPr/>
    </dgm:pt>
    <dgm:pt modelId="{D030CF56-26FC-455A-80FB-9874D2B00433}" type="pres">
      <dgm:prSet presAssocID="{1A8331DB-F430-4BBE-B255-B01FA4A32BEE}" presName="iconBgRect" presStyleLbl="bgShp" presStyleIdx="2" presStyleCnt="3"/>
      <dgm:spPr/>
    </dgm:pt>
    <dgm:pt modelId="{3535B664-D4E8-473B-8A84-96D494F9AAB7}" type="pres">
      <dgm:prSet presAssocID="{1A8331DB-F430-4BBE-B255-B01FA4A32BE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ux de travail"/>
        </a:ext>
      </dgm:extLst>
    </dgm:pt>
    <dgm:pt modelId="{2C42C42C-63CD-4180-94BC-68A982BB2B36}" type="pres">
      <dgm:prSet presAssocID="{1A8331DB-F430-4BBE-B255-B01FA4A32BEE}" presName="spaceRect" presStyleCnt="0"/>
      <dgm:spPr/>
    </dgm:pt>
    <dgm:pt modelId="{2C942C74-C96A-42AB-853F-D6D15A19F53C}" type="pres">
      <dgm:prSet presAssocID="{1A8331DB-F430-4BBE-B255-B01FA4A32BEE}" presName="textRect" presStyleLbl="revTx" presStyleIdx="2" presStyleCnt="3">
        <dgm:presLayoutVars>
          <dgm:chMax val="1"/>
          <dgm:chPref val="1"/>
        </dgm:presLayoutVars>
      </dgm:prSet>
      <dgm:spPr/>
    </dgm:pt>
  </dgm:ptLst>
  <dgm:cxnLst>
    <dgm:cxn modelId="{EE47503D-6805-4E45-9928-5393E5348D4D}" srcId="{AF5A1CFD-599B-4C89-8E49-308EF569510E}" destId="{1A8331DB-F430-4BBE-B255-B01FA4A32BEE}" srcOrd="2" destOrd="0" parTransId="{FEF6E23D-5EAE-4E1E-B143-15AF2744CE34}" sibTransId="{96E7781D-2534-48EF-A6AC-E4BDD847DC3D}"/>
    <dgm:cxn modelId="{32CC5658-E09C-4DFB-93FF-121A3C9A1E52}" type="presOf" srcId="{1A8331DB-F430-4BBE-B255-B01FA4A32BEE}" destId="{2C942C74-C96A-42AB-853F-D6D15A19F53C}" srcOrd="0" destOrd="0" presId="urn:microsoft.com/office/officeart/2018/5/layout/IconCircleLabelList"/>
    <dgm:cxn modelId="{75048458-2614-4585-A5B8-EBBEE3E81713}" type="presOf" srcId="{2C2EA0E1-AA69-4E14-A9E5-B2B5B4A43DDA}" destId="{93A6E070-0ECA-46F2-B5DA-A3FCE9CC9B5D}" srcOrd="0" destOrd="0" presId="urn:microsoft.com/office/officeart/2018/5/layout/IconCircleLabelList"/>
    <dgm:cxn modelId="{60BD4961-DA4D-4C92-8574-152ED3A745E0}" srcId="{AF5A1CFD-599B-4C89-8E49-308EF569510E}" destId="{2C2EA0E1-AA69-4E14-A9E5-B2B5B4A43DDA}" srcOrd="1" destOrd="0" parTransId="{54E8FE49-5D88-49CA-B25B-80CE0A75CA84}" sibTransId="{8ABC553C-944F-4D8C-B9EF-C9797F1F591E}"/>
    <dgm:cxn modelId="{1899C188-AB8A-49D2-AC32-1B6BFA2B9545}" type="presOf" srcId="{27B3C1B3-55F9-44E3-8114-E362F8D0A766}" destId="{BDE92F5F-CB21-466E-A8E2-2897CA7A682D}" srcOrd="0" destOrd="0" presId="urn:microsoft.com/office/officeart/2018/5/layout/IconCircleLabelList"/>
    <dgm:cxn modelId="{FD5BCC91-DCB4-4BE4-9E07-85EB41CAF55C}" srcId="{AF5A1CFD-599B-4C89-8E49-308EF569510E}" destId="{27B3C1B3-55F9-44E3-8114-E362F8D0A766}" srcOrd="0" destOrd="0" parTransId="{E0FDEEC6-C3E0-48E1-8BF9-B58AEB732768}" sibTransId="{2C65A1B0-FBB4-4836-824F-6020847FBDD1}"/>
    <dgm:cxn modelId="{B2AC95AA-8F4C-4B8B-8185-A451DCE620DF}" type="presOf" srcId="{AF5A1CFD-599B-4C89-8E49-308EF569510E}" destId="{B52F7571-C882-4179-89DE-FBF3A0D40A3C}" srcOrd="0" destOrd="0" presId="urn:microsoft.com/office/officeart/2018/5/layout/IconCircleLabelList"/>
    <dgm:cxn modelId="{574C122A-E45F-4F54-9CAD-2B33EE27AA6A}" type="presParOf" srcId="{B52F7571-C882-4179-89DE-FBF3A0D40A3C}" destId="{D2092250-9AAF-4F93-8B3E-1847706E6E6C}" srcOrd="0" destOrd="0" presId="urn:microsoft.com/office/officeart/2018/5/layout/IconCircleLabelList"/>
    <dgm:cxn modelId="{83750046-ED89-45BC-99AE-EEC6707D4BE2}" type="presParOf" srcId="{D2092250-9AAF-4F93-8B3E-1847706E6E6C}" destId="{F1050851-AC96-46ED-B758-B64F7517DB00}" srcOrd="0" destOrd="0" presId="urn:microsoft.com/office/officeart/2018/5/layout/IconCircleLabelList"/>
    <dgm:cxn modelId="{61E3FE46-98D1-4653-B4C7-CE3A2533B636}" type="presParOf" srcId="{D2092250-9AAF-4F93-8B3E-1847706E6E6C}" destId="{6945A253-C062-4F04-9793-F44C68CB03F4}" srcOrd="1" destOrd="0" presId="urn:microsoft.com/office/officeart/2018/5/layout/IconCircleLabelList"/>
    <dgm:cxn modelId="{BBA611EC-0D57-40E9-99C0-EA93D258FDE7}" type="presParOf" srcId="{D2092250-9AAF-4F93-8B3E-1847706E6E6C}" destId="{0B9AFD8E-9A15-4532-919F-CBC00CAA5453}" srcOrd="2" destOrd="0" presId="urn:microsoft.com/office/officeart/2018/5/layout/IconCircleLabelList"/>
    <dgm:cxn modelId="{CB2F5199-816B-4669-83E4-E7D16E172964}" type="presParOf" srcId="{D2092250-9AAF-4F93-8B3E-1847706E6E6C}" destId="{BDE92F5F-CB21-466E-A8E2-2897CA7A682D}" srcOrd="3" destOrd="0" presId="urn:microsoft.com/office/officeart/2018/5/layout/IconCircleLabelList"/>
    <dgm:cxn modelId="{8DCDEF4F-EE07-403D-95B0-4F004F39AC05}" type="presParOf" srcId="{B52F7571-C882-4179-89DE-FBF3A0D40A3C}" destId="{171F77C9-2291-4098-98E2-10BEE6A5B905}" srcOrd="1" destOrd="0" presId="urn:microsoft.com/office/officeart/2018/5/layout/IconCircleLabelList"/>
    <dgm:cxn modelId="{BCACF347-7771-4205-9675-80558BE7A248}" type="presParOf" srcId="{B52F7571-C882-4179-89DE-FBF3A0D40A3C}" destId="{14027ECE-DC76-40EF-B8D8-905D7DEA1EF4}" srcOrd="2" destOrd="0" presId="urn:microsoft.com/office/officeart/2018/5/layout/IconCircleLabelList"/>
    <dgm:cxn modelId="{236E6DAE-4B8F-42FD-BA2E-044A149D551B}" type="presParOf" srcId="{14027ECE-DC76-40EF-B8D8-905D7DEA1EF4}" destId="{5BBB71CF-92AA-448B-854E-D9B4CCD5AE06}" srcOrd="0" destOrd="0" presId="urn:microsoft.com/office/officeart/2018/5/layout/IconCircleLabelList"/>
    <dgm:cxn modelId="{83F58D9A-D896-4987-89B1-AD015CCD5BC4}" type="presParOf" srcId="{14027ECE-DC76-40EF-B8D8-905D7DEA1EF4}" destId="{0313DC65-D13B-4E4B-B80B-11498773B8C4}" srcOrd="1" destOrd="0" presId="urn:microsoft.com/office/officeart/2018/5/layout/IconCircleLabelList"/>
    <dgm:cxn modelId="{8DB258E1-5AE1-45F9-803F-3ABBCCA248B4}" type="presParOf" srcId="{14027ECE-DC76-40EF-B8D8-905D7DEA1EF4}" destId="{58CC393E-ED83-457D-B867-08142455A889}" srcOrd="2" destOrd="0" presId="urn:microsoft.com/office/officeart/2018/5/layout/IconCircleLabelList"/>
    <dgm:cxn modelId="{8E369B85-7DC8-453B-9A72-88509AFDA3BC}" type="presParOf" srcId="{14027ECE-DC76-40EF-B8D8-905D7DEA1EF4}" destId="{93A6E070-0ECA-46F2-B5DA-A3FCE9CC9B5D}" srcOrd="3" destOrd="0" presId="urn:microsoft.com/office/officeart/2018/5/layout/IconCircleLabelList"/>
    <dgm:cxn modelId="{F036AAB7-E41F-4A25-8BF4-E61EB3F49069}" type="presParOf" srcId="{B52F7571-C882-4179-89DE-FBF3A0D40A3C}" destId="{A552CB90-B190-4E23-92A5-BC6B7D6DE75E}" srcOrd="3" destOrd="0" presId="urn:microsoft.com/office/officeart/2018/5/layout/IconCircleLabelList"/>
    <dgm:cxn modelId="{F5AAA16A-5517-4AA1-8220-DE6E4EC991C7}" type="presParOf" srcId="{B52F7571-C882-4179-89DE-FBF3A0D40A3C}" destId="{670764FF-A139-4DF9-8035-3EB2FE8A06D2}" srcOrd="4" destOrd="0" presId="urn:microsoft.com/office/officeart/2018/5/layout/IconCircleLabelList"/>
    <dgm:cxn modelId="{9791F685-EA9C-45A5-97B9-BF19271DF3C3}" type="presParOf" srcId="{670764FF-A139-4DF9-8035-3EB2FE8A06D2}" destId="{D030CF56-26FC-455A-80FB-9874D2B00433}" srcOrd="0" destOrd="0" presId="urn:microsoft.com/office/officeart/2018/5/layout/IconCircleLabelList"/>
    <dgm:cxn modelId="{4F508720-38F9-4B01-A217-9A704BC24C2F}" type="presParOf" srcId="{670764FF-A139-4DF9-8035-3EB2FE8A06D2}" destId="{3535B664-D4E8-473B-8A84-96D494F9AAB7}" srcOrd="1" destOrd="0" presId="urn:microsoft.com/office/officeart/2018/5/layout/IconCircleLabelList"/>
    <dgm:cxn modelId="{F332899E-58F9-4FD1-89D1-C8E7B9875DBA}" type="presParOf" srcId="{670764FF-A139-4DF9-8035-3EB2FE8A06D2}" destId="{2C42C42C-63CD-4180-94BC-68A982BB2B36}" srcOrd="2" destOrd="0" presId="urn:microsoft.com/office/officeart/2018/5/layout/IconCircleLabelList"/>
    <dgm:cxn modelId="{FAFB540D-5B52-4E09-B64B-8690EA7BDA1C}" type="presParOf" srcId="{670764FF-A139-4DF9-8035-3EB2FE8A06D2}" destId="{2C942C74-C96A-42AB-853F-D6D15A19F53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AD4B09-B278-A541-BC78-E87210F65677}">
      <dsp:nvSpPr>
        <dsp:cNvPr id="0" name=""/>
        <dsp:cNvSpPr/>
      </dsp:nvSpPr>
      <dsp:spPr>
        <a:xfrm>
          <a:off x="353739" y="672"/>
          <a:ext cx="1723316" cy="1723316"/>
        </a:xfrm>
        <a:prstGeom prst="ellips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u="none" kern="1200" dirty="0"/>
            <a:t>EXEMPLE D’UTILISATION DE NOTRE APPLICATION</a:t>
          </a:r>
          <a:endParaRPr lang="en-US" sz="1400" kern="1200" dirty="0"/>
        </a:p>
      </dsp:txBody>
      <dsp:txXfrm>
        <a:off x="606113" y="253046"/>
        <a:ext cx="1218568" cy="1218568"/>
      </dsp:txXfrm>
    </dsp:sp>
    <dsp:sp modelId="{A5701A6C-EEBF-544F-B906-0A4784019317}">
      <dsp:nvSpPr>
        <dsp:cNvPr id="0" name=""/>
        <dsp:cNvSpPr/>
      </dsp:nvSpPr>
      <dsp:spPr>
        <a:xfrm rot="10800000">
          <a:off x="913817" y="1946512"/>
          <a:ext cx="603160" cy="471749"/>
        </a:xfrm>
        <a:prstGeom prst="triangle">
          <a:avLst/>
        </a:prstGeom>
        <a:gradFill rotWithShape="0">
          <a:gsLst>
            <a:gs pos="0">
              <a:schemeClr val="accent5">
                <a:tint val="60000"/>
                <a:hueOff val="0"/>
                <a:satOff val="0"/>
                <a:lumOff val="0"/>
                <a:alphaOff val="0"/>
                <a:tint val="94000"/>
                <a:satMod val="105000"/>
                <a:lumMod val="102000"/>
              </a:schemeClr>
            </a:gs>
            <a:gs pos="100000">
              <a:schemeClr val="accent5">
                <a:tint val="60000"/>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CF51F1E-A645-5441-93E9-7911F00E26AE}">
      <dsp:nvSpPr>
        <dsp:cNvPr id="0" name=""/>
        <dsp:cNvSpPr/>
      </dsp:nvSpPr>
      <dsp:spPr>
        <a:xfrm>
          <a:off x="640672" y="2614082"/>
          <a:ext cx="1149452" cy="1149452"/>
        </a:xfrm>
        <a:prstGeom prst="ellips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b="1" kern="1200" dirty="0"/>
            <a:t>PARAMETRES POIDS, TAILLE ET AGE</a:t>
          </a:r>
          <a:endParaRPr lang="en-US" sz="1000" kern="1200" dirty="0"/>
        </a:p>
      </dsp:txBody>
      <dsp:txXfrm>
        <a:off x="809005" y="2782415"/>
        <a:ext cx="812786" cy="812786"/>
      </dsp:txXfrm>
    </dsp:sp>
    <dsp:sp modelId="{D709FC47-CBD1-7248-B2BD-EF47CA8D5757}">
      <dsp:nvSpPr>
        <dsp:cNvPr id="0" name=""/>
        <dsp:cNvSpPr/>
      </dsp:nvSpPr>
      <dsp:spPr>
        <a:xfrm rot="5400000">
          <a:off x="2219656" y="2952933"/>
          <a:ext cx="603160" cy="471749"/>
        </a:xfrm>
        <a:prstGeom prst="triangle">
          <a:avLst/>
        </a:prstGeom>
        <a:gradFill rotWithShape="0">
          <a:gsLst>
            <a:gs pos="0">
              <a:schemeClr val="accent5">
                <a:tint val="60000"/>
                <a:hueOff val="0"/>
                <a:satOff val="0"/>
                <a:lumOff val="0"/>
                <a:alphaOff val="0"/>
                <a:tint val="94000"/>
                <a:satMod val="105000"/>
                <a:lumMod val="102000"/>
              </a:schemeClr>
            </a:gs>
            <a:gs pos="100000">
              <a:schemeClr val="accent5">
                <a:tint val="60000"/>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7C6285C-A6B2-C74E-8DB7-A3180FB38482}">
      <dsp:nvSpPr>
        <dsp:cNvPr id="0" name=""/>
        <dsp:cNvSpPr/>
      </dsp:nvSpPr>
      <dsp:spPr>
        <a:xfrm>
          <a:off x="3225647" y="2614082"/>
          <a:ext cx="1149452" cy="1149452"/>
        </a:xfrm>
        <a:prstGeom prst="ellips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b="1" kern="1200"/>
            <a:t>METABOLISME DE BASE</a:t>
          </a:r>
          <a:endParaRPr lang="en-US" sz="1000" kern="1200"/>
        </a:p>
      </dsp:txBody>
      <dsp:txXfrm>
        <a:off x="3393980" y="2782415"/>
        <a:ext cx="812786" cy="812786"/>
      </dsp:txXfrm>
    </dsp:sp>
    <dsp:sp modelId="{34EB0615-0091-B440-9EE3-C6F11F903C35}">
      <dsp:nvSpPr>
        <dsp:cNvPr id="0" name=""/>
        <dsp:cNvSpPr/>
      </dsp:nvSpPr>
      <dsp:spPr>
        <a:xfrm>
          <a:off x="3498793" y="1776343"/>
          <a:ext cx="603160" cy="471749"/>
        </a:xfrm>
        <a:prstGeom prst="triangle">
          <a:avLst/>
        </a:prstGeom>
        <a:gradFill rotWithShape="0">
          <a:gsLst>
            <a:gs pos="0">
              <a:schemeClr val="accent5">
                <a:tint val="60000"/>
                <a:hueOff val="0"/>
                <a:satOff val="0"/>
                <a:lumOff val="0"/>
                <a:alphaOff val="0"/>
                <a:tint val="94000"/>
                <a:satMod val="105000"/>
                <a:lumMod val="102000"/>
              </a:schemeClr>
            </a:gs>
            <a:gs pos="100000">
              <a:schemeClr val="accent5">
                <a:tint val="60000"/>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81DD693-C856-7545-AE31-F311B173A795}">
      <dsp:nvSpPr>
        <dsp:cNvPr id="0" name=""/>
        <dsp:cNvSpPr/>
      </dsp:nvSpPr>
      <dsp:spPr>
        <a:xfrm>
          <a:off x="3225647" y="287604"/>
          <a:ext cx="1149452" cy="1149452"/>
        </a:xfrm>
        <a:prstGeom prst="ellips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b="1" kern="1200"/>
            <a:t>NIVEAU D’ACTIVITE PHYSIQUE</a:t>
          </a:r>
          <a:endParaRPr lang="en-US" sz="1000" kern="1200"/>
        </a:p>
      </dsp:txBody>
      <dsp:txXfrm>
        <a:off x="3393980" y="455937"/>
        <a:ext cx="812786" cy="812786"/>
      </dsp:txXfrm>
    </dsp:sp>
    <dsp:sp modelId="{F19DE71C-792C-464E-9EEB-659468BA8055}">
      <dsp:nvSpPr>
        <dsp:cNvPr id="0" name=""/>
        <dsp:cNvSpPr/>
      </dsp:nvSpPr>
      <dsp:spPr>
        <a:xfrm rot="5400000">
          <a:off x="4804631" y="626456"/>
          <a:ext cx="603160" cy="471749"/>
        </a:xfrm>
        <a:prstGeom prst="triangle">
          <a:avLst/>
        </a:prstGeom>
        <a:gradFill rotWithShape="0">
          <a:gsLst>
            <a:gs pos="0">
              <a:schemeClr val="accent5">
                <a:tint val="60000"/>
                <a:hueOff val="0"/>
                <a:satOff val="0"/>
                <a:lumOff val="0"/>
                <a:alphaOff val="0"/>
                <a:tint val="94000"/>
                <a:satMod val="105000"/>
                <a:lumMod val="102000"/>
              </a:schemeClr>
            </a:gs>
            <a:gs pos="100000">
              <a:schemeClr val="accent5">
                <a:tint val="60000"/>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5DD6670-283D-894A-8626-30FB24122FE8}">
      <dsp:nvSpPr>
        <dsp:cNvPr id="0" name=""/>
        <dsp:cNvSpPr/>
      </dsp:nvSpPr>
      <dsp:spPr>
        <a:xfrm>
          <a:off x="5810622" y="287604"/>
          <a:ext cx="1149452" cy="1149452"/>
        </a:xfrm>
        <a:prstGeom prst="ellips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b="1" kern="1200"/>
            <a:t>BESOIN ENERGETIQUE JOURNALIER</a:t>
          </a:r>
          <a:endParaRPr lang="en-US" sz="1000" kern="1200"/>
        </a:p>
      </dsp:txBody>
      <dsp:txXfrm>
        <a:off x="5978955" y="455937"/>
        <a:ext cx="812786" cy="812786"/>
      </dsp:txXfrm>
    </dsp:sp>
    <dsp:sp modelId="{30329A83-6848-E647-B972-6724AE88AC88}">
      <dsp:nvSpPr>
        <dsp:cNvPr id="0" name=""/>
        <dsp:cNvSpPr/>
      </dsp:nvSpPr>
      <dsp:spPr>
        <a:xfrm rot="10800000">
          <a:off x="6083768" y="1803046"/>
          <a:ext cx="603160" cy="471749"/>
        </a:xfrm>
        <a:prstGeom prst="triangle">
          <a:avLst/>
        </a:prstGeom>
        <a:gradFill rotWithShape="0">
          <a:gsLst>
            <a:gs pos="0">
              <a:schemeClr val="accent5">
                <a:tint val="60000"/>
                <a:hueOff val="0"/>
                <a:satOff val="0"/>
                <a:lumOff val="0"/>
                <a:alphaOff val="0"/>
                <a:tint val="94000"/>
                <a:satMod val="105000"/>
                <a:lumMod val="102000"/>
              </a:schemeClr>
            </a:gs>
            <a:gs pos="100000">
              <a:schemeClr val="accent5">
                <a:tint val="60000"/>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0E0560F-71A4-FB43-AA71-8DE44713C7D6}">
      <dsp:nvSpPr>
        <dsp:cNvPr id="0" name=""/>
        <dsp:cNvSpPr/>
      </dsp:nvSpPr>
      <dsp:spPr>
        <a:xfrm>
          <a:off x="5810622" y="2614082"/>
          <a:ext cx="1149452" cy="1149452"/>
        </a:xfrm>
        <a:prstGeom prst="ellips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b="1" kern="1200"/>
            <a:t>CHOIX DU NOMBRE DE PRODUITS</a:t>
          </a:r>
          <a:endParaRPr lang="en-US" sz="1000" kern="1200"/>
        </a:p>
      </dsp:txBody>
      <dsp:txXfrm>
        <a:off x="5978955" y="2782415"/>
        <a:ext cx="812786" cy="812786"/>
      </dsp:txXfrm>
    </dsp:sp>
    <dsp:sp modelId="{1663DC60-C08C-334B-8F95-EFB7FE962E22}">
      <dsp:nvSpPr>
        <dsp:cNvPr id="0" name=""/>
        <dsp:cNvSpPr/>
      </dsp:nvSpPr>
      <dsp:spPr>
        <a:xfrm rot="5400000">
          <a:off x="7246140" y="2952933"/>
          <a:ext cx="603160" cy="471749"/>
        </a:xfrm>
        <a:prstGeom prst="triangle">
          <a:avLst/>
        </a:prstGeom>
        <a:gradFill rotWithShape="0">
          <a:gsLst>
            <a:gs pos="0">
              <a:schemeClr val="accent5">
                <a:tint val="60000"/>
                <a:hueOff val="0"/>
                <a:satOff val="0"/>
                <a:lumOff val="0"/>
                <a:alphaOff val="0"/>
                <a:tint val="94000"/>
                <a:satMod val="105000"/>
                <a:lumMod val="102000"/>
              </a:schemeClr>
            </a:gs>
            <a:gs pos="100000">
              <a:schemeClr val="accent5">
                <a:tint val="60000"/>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C56ADD4-DC60-4C46-893B-0E044555BE29}">
      <dsp:nvSpPr>
        <dsp:cNvPr id="0" name=""/>
        <dsp:cNvSpPr/>
      </dsp:nvSpPr>
      <dsp:spPr>
        <a:xfrm>
          <a:off x="8108665" y="2327149"/>
          <a:ext cx="1723316" cy="1723316"/>
        </a:xfrm>
        <a:prstGeom prst="ellips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a:t>TEST DE COHERENCE</a:t>
          </a:r>
          <a:endParaRPr lang="en-US" sz="1400" kern="1200"/>
        </a:p>
      </dsp:txBody>
      <dsp:txXfrm>
        <a:off x="8361039" y="2579523"/>
        <a:ext cx="1218568" cy="1218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50851-AC96-46ED-B758-B64F7517DB00}">
      <dsp:nvSpPr>
        <dsp:cNvPr id="0" name=""/>
        <dsp:cNvSpPr/>
      </dsp:nvSpPr>
      <dsp:spPr>
        <a:xfrm>
          <a:off x="624000" y="41360"/>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45A253-C062-4F04-9793-F44C68CB03F4}">
      <dsp:nvSpPr>
        <dsp:cNvPr id="0" name=""/>
        <dsp:cNvSpPr/>
      </dsp:nvSpPr>
      <dsp:spPr>
        <a:xfrm>
          <a:off x="1004250" y="421610"/>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E92F5F-CB21-466E-A8E2-2897CA7A682D}">
      <dsp:nvSpPr>
        <dsp:cNvPr id="0" name=""/>
        <dsp:cNvSpPr/>
      </dsp:nvSpPr>
      <dsp:spPr>
        <a:xfrm>
          <a:off x="53625" y="2381360"/>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fr-FR" sz="1900" kern="1200"/>
            <a:t>Environnement : Python et Jupyter Notebook.</a:t>
          </a:r>
          <a:endParaRPr lang="en-US" sz="1900" kern="1200"/>
        </a:p>
      </dsp:txBody>
      <dsp:txXfrm>
        <a:off x="53625" y="2381360"/>
        <a:ext cx="2925000" cy="720000"/>
      </dsp:txXfrm>
    </dsp:sp>
    <dsp:sp modelId="{5BBB71CF-92AA-448B-854E-D9B4CCD5AE06}">
      <dsp:nvSpPr>
        <dsp:cNvPr id="0" name=""/>
        <dsp:cNvSpPr/>
      </dsp:nvSpPr>
      <dsp:spPr>
        <a:xfrm>
          <a:off x="4060875" y="41360"/>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13DC65-D13B-4E4B-B80B-11498773B8C4}">
      <dsp:nvSpPr>
        <dsp:cNvPr id="0" name=""/>
        <dsp:cNvSpPr/>
      </dsp:nvSpPr>
      <dsp:spPr>
        <a:xfrm>
          <a:off x="4441125" y="421610"/>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A6E070-0ECA-46F2-B5DA-A3FCE9CC9B5D}">
      <dsp:nvSpPr>
        <dsp:cNvPr id="0" name=""/>
        <dsp:cNvSpPr/>
      </dsp:nvSpPr>
      <dsp:spPr>
        <a:xfrm>
          <a:off x="3490500" y="2381360"/>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fr-FR" sz="1900" kern="1200"/>
            <a:t>Librairie : pandas.</a:t>
          </a:r>
          <a:endParaRPr lang="en-US" sz="1900" kern="1200"/>
        </a:p>
      </dsp:txBody>
      <dsp:txXfrm>
        <a:off x="3490500" y="2381360"/>
        <a:ext cx="2925000" cy="720000"/>
      </dsp:txXfrm>
    </dsp:sp>
    <dsp:sp modelId="{D030CF56-26FC-455A-80FB-9874D2B00433}">
      <dsp:nvSpPr>
        <dsp:cNvPr id="0" name=""/>
        <dsp:cNvSpPr/>
      </dsp:nvSpPr>
      <dsp:spPr>
        <a:xfrm>
          <a:off x="7497750" y="41360"/>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5B664-D4E8-473B-8A84-96D494F9AAB7}">
      <dsp:nvSpPr>
        <dsp:cNvPr id="0" name=""/>
        <dsp:cNvSpPr/>
      </dsp:nvSpPr>
      <dsp:spPr>
        <a:xfrm>
          <a:off x="7878000" y="421610"/>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942C74-C96A-42AB-853F-D6D15A19F53C}">
      <dsp:nvSpPr>
        <dsp:cNvPr id="0" name=""/>
        <dsp:cNvSpPr/>
      </dsp:nvSpPr>
      <dsp:spPr>
        <a:xfrm>
          <a:off x="6927375" y="2381360"/>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fr-FR" sz="1900" kern="1200"/>
            <a:t>Visualisation : Matplotlib et Seaborn.</a:t>
          </a:r>
          <a:endParaRPr lang="en-US" sz="1900" kern="1200"/>
        </a:p>
      </dsp:txBody>
      <dsp:txXfrm>
        <a:off x="6927375" y="2381360"/>
        <a:ext cx="2925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ser.oc-static.com/upload/2019/02/23/15509423491012_logo.png"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6ECF46-51D8-3F48-8A6E-2CE7AF84404E}"/>
              </a:ext>
            </a:extLst>
          </p:cNvPr>
          <p:cNvSpPr>
            <a:spLocks noGrp="1"/>
          </p:cNvSpPr>
          <p:nvPr>
            <p:ph type="ctrTitle"/>
          </p:nvPr>
        </p:nvSpPr>
        <p:spPr>
          <a:xfrm>
            <a:off x="2032530" y="4854998"/>
            <a:ext cx="8384518" cy="602902"/>
          </a:xfrm>
        </p:spPr>
        <p:txBody>
          <a:bodyPr>
            <a:normAutofit fontScale="90000"/>
          </a:bodyPr>
          <a:lstStyle/>
          <a:p>
            <a:pPr algn="ctr"/>
            <a:br>
              <a:rPr lang="fr-FR" sz="4000" dirty="0"/>
            </a:br>
            <a:br>
              <a:rPr lang="fr-FR" sz="4000" dirty="0"/>
            </a:br>
            <a:br>
              <a:rPr lang="fr-FR" sz="4000" dirty="0"/>
            </a:br>
            <a:br>
              <a:rPr lang="fr-FR" sz="4000" dirty="0"/>
            </a:br>
            <a:br>
              <a:rPr lang="fr-FR" sz="4000" dirty="0"/>
            </a:br>
            <a:br>
              <a:rPr lang="fr-FR" sz="4000" dirty="0"/>
            </a:br>
            <a:r>
              <a:rPr lang="fr-FR" sz="4000" dirty="0"/>
              <a:t>PROJET 3 OPEN CLASS ROOMS </a:t>
            </a:r>
            <a:br>
              <a:rPr lang="fr-FR" sz="4000" dirty="0"/>
            </a:br>
            <a:r>
              <a:rPr lang="fr-FR" sz="4000" dirty="0"/>
              <a:t>DATA SCIENCE  </a:t>
            </a:r>
            <a:br>
              <a:rPr lang="fr-FR" sz="4000" dirty="0"/>
            </a:br>
            <a:br>
              <a:rPr lang="fr-FR" sz="4000" dirty="0"/>
            </a:br>
            <a:r>
              <a:rPr lang="fr-FR" sz="4000" dirty="0"/>
              <a:t>Conception D’une application au service de la santé publique</a:t>
            </a:r>
            <a:br>
              <a:rPr lang="fr-FR" sz="4000" dirty="0"/>
            </a:br>
            <a:br>
              <a:rPr lang="fr-FR" sz="4000" dirty="0"/>
            </a:br>
            <a:br>
              <a:rPr lang="fr-FR" sz="4000" b="1" dirty="0"/>
            </a:br>
            <a:endParaRPr lang="fr-FR" sz="4000" dirty="0"/>
          </a:p>
        </p:txBody>
      </p:sp>
      <p:sp>
        <p:nvSpPr>
          <p:cNvPr id="3" name="Sous-titre 2">
            <a:extLst>
              <a:ext uri="{FF2B5EF4-FFF2-40B4-BE49-F238E27FC236}">
                <a16:creationId xmlns:a16="http://schemas.microsoft.com/office/drawing/2014/main" id="{46AE00D5-4BF9-6C43-A41C-4BD0FA608823}"/>
              </a:ext>
            </a:extLst>
          </p:cNvPr>
          <p:cNvSpPr>
            <a:spLocks noGrp="1"/>
          </p:cNvSpPr>
          <p:nvPr>
            <p:ph type="subTitle" idx="1"/>
          </p:nvPr>
        </p:nvSpPr>
        <p:spPr>
          <a:xfrm>
            <a:off x="3932916" y="6117025"/>
            <a:ext cx="6655374" cy="602902"/>
          </a:xfrm>
        </p:spPr>
        <p:txBody>
          <a:bodyPr>
            <a:noAutofit/>
          </a:bodyPr>
          <a:lstStyle/>
          <a:p>
            <a:r>
              <a:rPr lang="fr-FR" sz="1600" dirty="0"/>
              <a:t>ETUDIANT : Sylvain CARLEVATO, MENTOR : ZIED JEMAI</a:t>
            </a:r>
          </a:p>
        </p:txBody>
      </p:sp>
      <p:pic>
        <p:nvPicPr>
          <p:cNvPr id="1032" name="Picture 8">
            <a:extLst>
              <a:ext uri="{FF2B5EF4-FFF2-40B4-BE49-F238E27FC236}">
                <a16:creationId xmlns:a16="http://schemas.microsoft.com/office/drawing/2014/main" id="{14531113-636F-A846-A24A-79AAF573C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728" y="238471"/>
            <a:ext cx="1479797" cy="14797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agence Santé publique France">
            <a:hlinkClick r:id="rId3"/>
            <a:extLst>
              <a:ext uri="{FF2B5EF4-FFF2-40B4-BE49-F238E27FC236}">
                <a16:creationId xmlns:a16="http://schemas.microsoft.com/office/drawing/2014/main" id="{C66A8D9A-D518-C144-8EC9-18E37E0DF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289" y="4546849"/>
            <a:ext cx="21590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79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1413" y="164381"/>
            <a:ext cx="9905998" cy="1478570"/>
          </a:xfrm>
        </p:spPr>
        <p:txBody>
          <a:bodyPr/>
          <a:lstStyle/>
          <a:p>
            <a:r>
              <a:rPr lang="fr-FR" dirty="0"/>
              <a:t>INSPECTION DES DONNEES</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1413" y="1214427"/>
            <a:ext cx="9905998" cy="3333748"/>
          </a:xfrm>
        </p:spPr>
        <p:txBody>
          <a:bodyPr>
            <a:normAutofit/>
          </a:bodyPr>
          <a:lstStyle/>
          <a:p>
            <a:pPr>
              <a:buFont typeface="Wingdings" pitchFamily="2" charset="2"/>
              <a:buChar char="§"/>
            </a:pPr>
            <a:r>
              <a:rPr lang="fr-FR" sz="2000" b="1" dirty="0"/>
              <a:t> </a:t>
            </a:r>
            <a:r>
              <a:rPr lang="fr-FR" sz="2000" b="1" u="sng" dirty="0"/>
              <a:t>Traitement des Valeurs Manquantes : </a:t>
            </a:r>
            <a:endParaRPr lang="fr-FR" sz="2000" b="1" dirty="0"/>
          </a:p>
          <a:p>
            <a:pPr marL="0" indent="0">
              <a:buNone/>
            </a:pPr>
            <a:r>
              <a:rPr lang="fr-FR" sz="2000" b="1" dirty="0"/>
              <a:t>    Matrice de Remplissage des NaN de la Dataframe initiale :</a:t>
            </a:r>
          </a:p>
        </p:txBody>
      </p:sp>
      <p:pic>
        <p:nvPicPr>
          <p:cNvPr id="6" name="Image 5">
            <a:extLst>
              <a:ext uri="{FF2B5EF4-FFF2-40B4-BE49-F238E27FC236}">
                <a16:creationId xmlns:a16="http://schemas.microsoft.com/office/drawing/2014/main" id="{9DA4F269-7D28-E64B-A498-87ACD04D5302}"/>
              </a:ext>
            </a:extLst>
          </p:cNvPr>
          <p:cNvPicPr>
            <a:picLocks noChangeAspect="1"/>
          </p:cNvPicPr>
          <p:nvPr/>
        </p:nvPicPr>
        <p:blipFill>
          <a:blip r:embed="rId2"/>
          <a:stretch>
            <a:fillRect/>
          </a:stretch>
        </p:blipFill>
        <p:spPr>
          <a:xfrm>
            <a:off x="936124" y="2359073"/>
            <a:ext cx="10316575" cy="3738976"/>
          </a:xfrm>
          <a:prstGeom prst="rect">
            <a:avLst/>
          </a:prstGeom>
        </p:spPr>
      </p:pic>
      <p:sp>
        <p:nvSpPr>
          <p:cNvPr id="7" name="Rectangle 6">
            <a:extLst>
              <a:ext uri="{FF2B5EF4-FFF2-40B4-BE49-F238E27FC236}">
                <a16:creationId xmlns:a16="http://schemas.microsoft.com/office/drawing/2014/main" id="{D6AA7C0F-A2BC-4141-B047-FFBD6E93C91F}"/>
              </a:ext>
            </a:extLst>
          </p:cNvPr>
          <p:cNvSpPr/>
          <p:nvPr/>
        </p:nvSpPr>
        <p:spPr>
          <a:xfrm>
            <a:off x="2280428" y="4661261"/>
            <a:ext cx="699080" cy="2564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9" name="Rectangle 8">
            <a:extLst>
              <a:ext uri="{FF2B5EF4-FFF2-40B4-BE49-F238E27FC236}">
                <a16:creationId xmlns:a16="http://schemas.microsoft.com/office/drawing/2014/main" id="{E444D7AF-5168-4943-8DE7-7AF7C3DC83BF}"/>
              </a:ext>
            </a:extLst>
          </p:cNvPr>
          <p:cNvSpPr/>
          <p:nvPr/>
        </p:nvSpPr>
        <p:spPr>
          <a:xfrm>
            <a:off x="2373903" y="5841622"/>
            <a:ext cx="605605" cy="2564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Tree>
    <p:extLst>
      <p:ext uri="{BB962C8B-B14F-4D97-AF65-F5344CB8AC3E}">
        <p14:creationId xmlns:p14="http://schemas.microsoft.com/office/powerpoint/2010/main" val="1607931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1413" y="-86554"/>
            <a:ext cx="9905998" cy="1478570"/>
          </a:xfrm>
        </p:spPr>
        <p:txBody>
          <a:bodyPr/>
          <a:lstStyle/>
          <a:p>
            <a:r>
              <a:rPr lang="fr-FR" dirty="0"/>
              <a:t>INSPECTION DES DONNEES</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1413" y="916939"/>
            <a:ext cx="9905998" cy="3333748"/>
          </a:xfrm>
        </p:spPr>
        <p:txBody>
          <a:bodyPr>
            <a:normAutofit/>
          </a:bodyPr>
          <a:lstStyle/>
          <a:p>
            <a:pPr>
              <a:buFont typeface="Wingdings" pitchFamily="2" charset="2"/>
              <a:buChar char="§"/>
            </a:pPr>
            <a:r>
              <a:rPr lang="fr-FR" sz="2000" b="1" dirty="0"/>
              <a:t> </a:t>
            </a:r>
            <a:r>
              <a:rPr lang="fr-FR" sz="2000" b="1" u="sng" dirty="0"/>
              <a:t>Traitement des Valeurs Manquantes :  </a:t>
            </a:r>
            <a:r>
              <a:rPr lang="fr-FR" sz="2000" b="1" u="sng" dirty="0" err="1"/>
              <a:t>Heatmap</a:t>
            </a:r>
            <a:r>
              <a:rPr lang="fr-FR" sz="2000" b="1" u="sng" dirty="0"/>
              <a:t> de la Dataframe « filtrée à 50% » :</a:t>
            </a:r>
          </a:p>
          <a:p>
            <a:pPr marL="0" indent="0">
              <a:buNone/>
            </a:pPr>
            <a:r>
              <a:rPr lang="fr-FR" sz="2000" b="1" dirty="0"/>
              <a:t>    </a:t>
            </a:r>
          </a:p>
          <a:p>
            <a:pPr marL="0" indent="0">
              <a:buNone/>
            </a:pPr>
            <a:endParaRPr lang="fr-FR" sz="2000" b="1" dirty="0"/>
          </a:p>
          <a:p>
            <a:pPr marL="0" indent="0">
              <a:buNone/>
            </a:pPr>
            <a:endParaRPr lang="fr-FR" sz="2000" b="1" dirty="0"/>
          </a:p>
          <a:p>
            <a:pPr marL="0" indent="0">
              <a:buNone/>
            </a:pPr>
            <a:r>
              <a:rPr lang="fr-FR" sz="2000" b="1" dirty="0"/>
              <a:t>      </a:t>
            </a:r>
          </a:p>
        </p:txBody>
      </p:sp>
      <p:pic>
        <p:nvPicPr>
          <p:cNvPr id="11" name="Image 10">
            <a:extLst>
              <a:ext uri="{FF2B5EF4-FFF2-40B4-BE49-F238E27FC236}">
                <a16:creationId xmlns:a16="http://schemas.microsoft.com/office/drawing/2014/main" id="{ED99DD61-6F16-534C-90DC-F5AEE68DE3A8}"/>
              </a:ext>
            </a:extLst>
          </p:cNvPr>
          <p:cNvPicPr>
            <a:picLocks noChangeAspect="1"/>
          </p:cNvPicPr>
          <p:nvPr/>
        </p:nvPicPr>
        <p:blipFill>
          <a:blip r:embed="rId2"/>
          <a:stretch>
            <a:fillRect/>
          </a:stretch>
        </p:blipFill>
        <p:spPr>
          <a:xfrm>
            <a:off x="1492380" y="1369396"/>
            <a:ext cx="4602032" cy="785144"/>
          </a:xfrm>
          <a:prstGeom prst="rect">
            <a:avLst/>
          </a:prstGeom>
        </p:spPr>
      </p:pic>
      <p:pic>
        <p:nvPicPr>
          <p:cNvPr id="6" name="Image 5">
            <a:extLst>
              <a:ext uri="{FF2B5EF4-FFF2-40B4-BE49-F238E27FC236}">
                <a16:creationId xmlns:a16="http://schemas.microsoft.com/office/drawing/2014/main" id="{50B84D00-D945-9D46-8059-7A84B823FA24}"/>
              </a:ext>
            </a:extLst>
          </p:cNvPr>
          <p:cNvPicPr>
            <a:picLocks noChangeAspect="1"/>
          </p:cNvPicPr>
          <p:nvPr/>
        </p:nvPicPr>
        <p:blipFill>
          <a:blip r:embed="rId3"/>
          <a:stretch>
            <a:fillRect/>
          </a:stretch>
        </p:blipFill>
        <p:spPr>
          <a:xfrm>
            <a:off x="2965479" y="2265796"/>
            <a:ext cx="6477321" cy="4433060"/>
          </a:xfrm>
          <a:prstGeom prst="rect">
            <a:avLst/>
          </a:prstGeom>
        </p:spPr>
      </p:pic>
    </p:spTree>
    <p:extLst>
      <p:ext uri="{BB962C8B-B14F-4D97-AF65-F5344CB8AC3E}">
        <p14:creationId xmlns:p14="http://schemas.microsoft.com/office/powerpoint/2010/main" val="324273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4" name="Rectangle 13">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855266" y="618518"/>
            <a:ext cx="2851417" cy="1478570"/>
          </a:xfrm>
        </p:spPr>
        <p:txBody>
          <a:bodyPr>
            <a:normAutofit/>
          </a:bodyPr>
          <a:lstStyle/>
          <a:p>
            <a:r>
              <a:rPr lang="fr-FR" sz="3200" dirty="0">
                <a:solidFill>
                  <a:srgbClr val="FFFFFF"/>
                </a:solidFill>
              </a:rPr>
              <a:t>INSPECTION DES DONNEES</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844620" y="2249487"/>
            <a:ext cx="2862444" cy="3957302"/>
          </a:xfrm>
        </p:spPr>
        <p:txBody>
          <a:bodyPr>
            <a:normAutofit/>
          </a:bodyPr>
          <a:lstStyle/>
          <a:p>
            <a:pPr>
              <a:buFont typeface="Wingdings" pitchFamily="2" charset="2"/>
              <a:buChar char="§"/>
            </a:pPr>
            <a:r>
              <a:rPr lang="fr-FR" sz="1400" b="1" u="sng">
                <a:solidFill>
                  <a:srgbClr val="FFFFFF"/>
                </a:solidFill>
              </a:rPr>
              <a:t>Boxplots des Variables Quantitatives Principales, par Seaborn, selon la Médiane Croissante : </a:t>
            </a:r>
            <a:endParaRPr lang="fr-FR" sz="1400" b="1">
              <a:solidFill>
                <a:srgbClr val="FFFFFF"/>
              </a:solidFill>
            </a:endParaRPr>
          </a:p>
        </p:txBody>
      </p:sp>
      <p:grpSp>
        <p:nvGrpSpPr>
          <p:cNvPr id="18" name="Group 17">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9"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6"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Image 4">
            <a:extLst>
              <a:ext uri="{FF2B5EF4-FFF2-40B4-BE49-F238E27FC236}">
                <a16:creationId xmlns:a16="http://schemas.microsoft.com/office/drawing/2014/main" id="{3AB9C798-76B3-7B46-A115-63734CA7EEED}"/>
              </a:ext>
            </a:extLst>
          </p:cNvPr>
          <p:cNvPicPr>
            <a:picLocks noChangeAspect="1"/>
          </p:cNvPicPr>
          <p:nvPr/>
        </p:nvPicPr>
        <p:blipFill>
          <a:blip r:embed="rId3"/>
          <a:stretch>
            <a:fillRect/>
          </a:stretch>
        </p:blipFill>
        <p:spPr>
          <a:xfrm>
            <a:off x="4711778" y="1553191"/>
            <a:ext cx="6844045" cy="3747114"/>
          </a:xfrm>
          <a:prstGeom prst="rect">
            <a:avLst/>
          </a:prstGeom>
        </p:spPr>
      </p:pic>
    </p:spTree>
    <p:extLst>
      <p:ext uri="{BB962C8B-B14F-4D97-AF65-F5344CB8AC3E}">
        <p14:creationId xmlns:p14="http://schemas.microsoft.com/office/powerpoint/2010/main" val="222802076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086815-24ED-1545-A727-AC34FC454755}"/>
              </a:ext>
            </a:extLst>
          </p:cNvPr>
          <p:cNvSpPr>
            <a:spLocks noGrp="1"/>
          </p:cNvSpPr>
          <p:nvPr>
            <p:ph type="title"/>
          </p:nvPr>
        </p:nvSpPr>
        <p:spPr>
          <a:xfrm>
            <a:off x="1141412" y="327514"/>
            <a:ext cx="9905998" cy="1478570"/>
          </a:xfrm>
        </p:spPr>
        <p:txBody>
          <a:bodyPr/>
          <a:lstStyle/>
          <a:p>
            <a:r>
              <a:rPr lang="fr-FR" dirty="0"/>
              <a:t>REMPLACEMENT DES NAN </a:t>
            </a:r>
          </a:p>
        </p:txBody>
      </p:sp>
      <p:sp>
        <p:nvSpPr>
          <p:cNvPr id="3" name="Espace réservé du contenu 2">
            <a:extLst>
              <a:ext uri="{FF2B5EF4-FFF2-40B4-BE49-F238E27FC236}">
                <a16:creationId xmlns:a16="http://schemas.microsoft.com/office/drawing/2014/main" id="{B1D1EECA-C47A-8442-8991-5C3DD2F192EA}"/>
              </a:ext>
            </a:extLst>
          </p:cNvPr>
          <p:cNvSpPr>
            <a:spLocks noGrp="1"/>
          </p:cNvSpPr>
          <p:nvPr>
            <p:ph idx="1"/>
          </p:nvPr>
        </p:nvSpPr>
        <p:spPr/>
        <p:txBody>
          <a:bodyPr/>
          <a:lstStyle/>
          <a:p>
            <a:r>
              <a:rPr lang="fr-FR" dirty="0"/>
              <a:t>Par la Moyenne :</a:t>
            </a:r>
          </a:p>
          <a:p>
            <a:pPr marL="0" indent="0">
              <a:buNone/>
            </a:pPr>
            <a:endParaRPr lang="fr-FR" dirty="0"/>
          </a:p>
          <a:p>
            <a:r>
              <a:rPr lang="fr-FR" dirty="0"/>
              <a:t>Par la Médiane :</a:t>
            </a:r>
          </a:p>
          <a:p>
            <a:endParaRPr lang="fr-FR" dirty="0"/>
          </a:p>
          <a:p>
            <a:r>
              <a:rPr lang="fr-FR" dirty="0"/>
              <a:t>Par 0 : </a:t>
            </a:r>
          </a:p>
        </p:txBody>
      </p:sp>
      <p:pic>
        <p:nvPicPr>
          <p:cNvPr id="5" name="Image 4">
            <a:extLst>
              <a:ext uri="{FF2B5EF4-FFF2-40B4-BE49-F238E27FC236}">
                <a16:creationId xmlns:a16="http://schemas.microsoft.com/office/drawing/2014/main" id="{CE05861A-B6F8-304F-9634-760EF035B64D}"/>
              </a:ext>
            </a:extLst>
          </p:cNvPr>
          <p:cNvPicPr>
            <a:picLocks noChangeAspect="1"/>
          </p:cNvPicPr>
          <p:nvPr/>
        </p:nvPicPr>
        <p:blipFill>
          <a:blip r:embed="rId2"/>
          <a:stretch>
            <a:fillRect/>
          </a:stretch>
        </p:blipFill>
        <p:spPr>
          <a:xfrm>
            <a:off x="3645668" y="3202983"/>
            <a:ext cx="7401742" cy="931136"/>
          </a:xfrm>
          <a:prstGeom prst="rect">
            <a:avLst/>
          </a:prstGeom>
        </p:spPr>
      </p:pic>
      <p:pic>
        <p:nvPicPr>
          <p:cNvPr id="6" name="Image 5">
            <a:extLst>
              <a:ext uri="{FF2B5EF4-FFF2-40B4-BE49-F238E27FC236}">
                <a16:creationId xmlns:a16="http://schemas.microsoft.com/office/drawing/2014/main" id="{F3E06D56-97F3-CB4E-A3AA-3C9E66AC2A0C}"/>
              </a:ext>
            </a:extLst>
          </p:cNvPr>
          <p:cNvPicPr>
            <a:picLocks noChangeAspect="1"/>
          </p:cNvPicPr>
          <p:nvPr/>
        </p:nvPicPr>
        <p:blipFill>
          <a:blip r:embed="rId3"/>
          <a:stretch>
            <a:fillRect/>
          </a:stretch>
        </p:blipFill>
        <p:spPr>
          <a:xfrm>
            <a:off x="3656145" y="4414411"/>
            <a:ext cx="3877996" cy="871975"/>
          </a:xfrm>
          <a:prstGeom prst="rect">
            <a:avLst/>
          </a:prstGeom>
        </p:spPr>
      </p:pic>
      <p:pic>
        <p:nvPicPr>
          <p:cNvPr id="7" name="Image 6">
            <a:extLst>
              <a:ext uri="{FF2B5EF4-FFF2-40B4-BE49-F238E27FC236}">
                <a16:creationId xmlns:a16="http://schemas.microsoft.com/office/drawing/2014/main" id="{6186B46D-D6CA-9C46-ABA0-110A1B19A40B}"/>
              </a:ext>
            </a:extLst>
          </p:cNvPr>
          <p:cNvPicPr>
            <a:picLocks noChangeAspect="1"/>
          </p:cNvPicPr>
          <p:nvPr/>
        </p:nvPicPr>
        <p:blipFill>
          <a:blip r:embed="rId4"/>
          <a:stretch>
            <a:fillRect/>
          </a:stretch>
        </p:blipFill>
        <p:spPr>
          <a:xfrm>
            <a:off x="3691971" y="2018665"/>
            <a:ext cx="7355439" cy="921416"/>
          </a:xfrm>
          <a:prstGeom prst="rect">
            <a:avLst/>
          </a:prstGeom>
        </p:spPr>
      </p:pic>
    </p:spTree>
    <p:extLst>
      <p:ext uri="{BB962C8B-B14F-4D97-AF65-F5344CB8AC3E}">
        <p14:creationId xmlns:p14="http://schemas.microsoft.com/office/powerpoint/2010/main" val="3529367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370260"/>
            <a:ext cx="9905998" cy="1478570"/>
          </a:xfrm>
        </p:spPr>
        <p:txBody>
          <a:bodyPr/>
          <a:lstStyle/>
          <a:p>
            <a:r>
              <a:rPr lang="fr-FR" dirty="0"/>
              <a:t>INSPECTION DES DONNEES :</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1" y="1594830"/>
            <a:ext cx="9715500" cy="505433"/>
          </a:xfrm>
        </p:spPr>
        <p:txBody>
          <a:bodyPr>
            <a:noAutofit/>
          </a:bodyPr>
          <a:lstStyle/>
          <a:p>
            <a:pPr>
              <a:buFont typeface="Wingdings" pitchFamily="2" charset="2"/>
              <a:buChar char="§"/>
            </a:pPr>
            <a:r>
              <a:rPr lang="fr-FR" sz="1800" b="1" dirty="0"/>
              <a:t> </a:t>
            </a:r>
            <a:r>
              <a:rPr lang="fr-FR" sz="1800" b="1" u="sng" dirty="0"/>
              <a:t>Remplacement des NaN par la Moyenne et Matrice de Remplissage des NaN de la </a:t>
            </a:r>
            <a:r>
              <a:rPr lang="fr-FR" sz="1800" b="1" u="sng" dirty="0" err="1"/>
              <a:t>dataframe</a:t>
            </a:r>
            <a:r>
              <a:rPr lang="fr-FR" sz="1800" b="1" u="sng" dirty="0"/>
              <a:t> « nettoyée » : </a:t>
            </a:r>
            <a:endParaRPr lang="fr-FR" sz="1800" b="1" dirty="0"/>
          </a:p>
        </p:txBody>
      </p:sp>
      <p:pic>
        <p:nvPicPr>
          <p:cNvPr id="6" name="Image 5">
            <a:extLst>
              <a:ext uri="{FF2B5EF4-FFF2-40B4-BE49-F238E27FC236}">
                <a16:creationId xmlns:a16="http://schemas.microsoft.com/office/drawing/2014/main" id="{2DD5E120-C12E-F248-8487-36A84CCDBB34}"/>
              </a:ext>
            </a:extLst>
          </p:cNvPr>
          <p:cNvPicPr>
            <a:picLocks noChangeAspect="1"/>
          </p:cNvPicPr>
          <p:nvPr/>
        </p:nvPicPr>
        <p:blipFill>
          <a:blip r:embed="rId2"/>
          <a:stretch>
            <a:fillRect/>
          </a:stretch>
        </p:blipFill>
        <p:spPr>
          <a:xfrm>
            <a:off x="2960614" y="2574009"/>
            <a:ext cx="6376329" cy="3710935"/>
          </a:xfrm>
          <a:prstGeom prst="rect">
            <a:avLst/>
          </a:prstGeom>
        </p:spPr>
      </p:pic>
      <p:sp>
        <p:nvSpPr>
          <p:cNvPr id="11" name="Rectangle 10">
            <a:extLst>
              <a:ext uri="{FF2B5EF4-FFF2-40B4-BE49-F238E27FC236}">
                <a16:creationId xmlns:a16="http://schemas.microsoft.com/office/drawing/2014/main" id="{AE061FAA-0EBC-5643-A79C-A47EBC24C9BF}"/>
              </a:ext>
            </a:extLst>
          </p:cNvPr>
          <p:cNvSpPr/>
          <p:nvPr/>
        </p:nvSpPr>
        <p:spPr>
          <a:xfrm>
            <a:off x="3128211" y="5156391"/>
            <a:ext cx="5733906" cy="10450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33465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333500" y="-125330"/>
            <a:ext cx="9905998" cy="1478570"/>
          </a:xfrm>
        </p:spPr>
        <p:txBody>
          <a:bodyPr/>
          <a:lstStyle/>
          <a:p>
            <a:r>
              <a:rPr lang="fr-FR" dirty="0"/>
              <a:t>INSPECTION DES DONNEES</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0" y="887344"/>
            <a:ext cx="9715500" cy="505433"/>
          </a:xfrm>
        </p:spPr>
        <p:txBody>
          <a:bodyPr>
            <a:noAutofit/>
          </a:bodyPr>
          <a:lstStyle/>
          <a:p>
            <a:pPr>
              <a:buFont typeface="Wingdings" pitchFamily="2" charset="2"/>
              <a:buChar char="§"/>
            </a:pPr>
            <a:r>
              <a:rPr lang="fr-FR" sz="1800" b="1" dirty="0"/>
              <a:t> </a:t>
            </a:r>
            <a:r>
              <a:rPr lang="fr-FR" sz="1800" b="1" u="sng" dirty="0"/>
              <a:t>Exemple : Mise en évidence des Valeurs Aberrantes et </a:t>
            </a:r>
            <a:r>
              <a:rPr lang="fr-FR" sz="1800" b="1" u="sng" dirty="0" err="1"/>
              <a:t>Outliers</a:t>
            </a:r>
            <a:r>
              <a:rPr lang="fr-FR" sz="1800" b="1" u="sng" dirty="0"/>
              <a:t> selon la Variable « Sodium » : </a:t>
            </a:r>
          </a:p>
        </p:txBody>
      </p:sp>
      <p:sp>
        <p:nvSpPr>
          <p:cNvPr id="5" name="Rectangle 4">
            <a:extLst>
              <a:ext uri="{FF2B5EF4-FFF2-40B4-BE49-F238E27FC236}">
                <a16:creationId xmlns:a16="http://schemas.microsoft.com/office/drawing/2014/main" id="{DBCEF3A6-E13D-9448-AC86-F7086717F8AF}"/>
              </a:ext>
            </a:extLst>
          </p:cNvPr>
          <p:cNvSpPr/>
          <p:nvPr/>
        </p:nvSpPr>
        <p:spPr>
          <a:xfrm>
            <a:off x="2008058" y="1353240"/>
            <a:ext cx="9505637" cy="369332"/>
          </a:xfrm>
          <a:prstGeom prst="rect">
            <a:avLst/>
          </a:prstGeom>
        </p:spPr>
        <p:txBody>
          <a:bodyPr wrap="square">
            <a:spAutoFit/>
          </a:bodyPr>
          <a:lstStyle/>
          <a:p>
            <a:r>
              <a:rPr lang="fr-FR" dirty="0"/>
              <a:t>En toute logique, nos variables quantitatives en g, doivent être comprises entre 0 et 100g</a:t>
            </a:r>
          </a:p>
        </p:txBody>
      </p:sp>
      <p:pic>
        <p:nvPicPr>
          <p:cNvPr id="8" name="Image 7">
            <a:extLst>
              <a:ext uri="{FF2B5EF4-FFF2-40B4-BE49-F238E27FC236}">
                <a16:creationId xmlns:a16="http://schemas.microsoft.com/office/drawing/2014/main" id="{014E727C-0DAB-2646-96EC-16F513EBFF09}"/>
              </a:ext>
            </a:extLst>
          </p:cNvPr>
          <p:cNvPicPr>
            <a:picLocks noChangeAspect="1"/>
          </p:cNvPicPr>
          <p:nvPr/>
        </p:nvPicPr>
        <p:blipFill>
          <a:blip r:embed="rId2"/>
          <a:stretch>
            <a:fillRect/>
          </a:stretch>
        </p:blipFill>
        <p:spPr>
          <a:xfrm>
            <a:off x="1821963" y="1939516"/>
            <a:ext cx="8548073" cy="4556331"/>
          </a:xfrm>
          <a:prstGeom prst="rect">
            <a:avLst/>
          </a:prstGeom>
        </p:spPr>
      </p:pic>
      <p:sp>
        <p:nvSpPr>
          <p:cNvPr id="9" name="Rectangle 8">
            <a:extLst>
              <a:ext uri="{FF2B5EF4-FFF2-40B4-BE49-F238E27FC236}">
                <a16:creationId xmlns:a16="http://schemas.microsoft.com/office/drawing/2014/main" id="{3CB8B41E-E7E9-DB41-B8E3-78C701D5EA1E}"/>
              </a:ext>
            </a:extLst>
          </p:cNvPr>
          <p:cNvSpPr/>
          <p:nvPr/>
        </p:nvSpPr>
        <p:spPr>
          <a:xfrm>
            <a:off x="9578715" y="5906125"/>
            <a:ext cx="644577" cy="449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808A3F93-26F7-8446-8249-B2FE8F0515EE}"/>
              </a:ext>
            </a:extLst>
          </p:cNvPr>
          <p:cNvPicPr>
            <a:picLocks noChangeAspect="1"/>
          </p:cNvPicPr>
          <p:nvPr/>
        </p:nvPicPr>
        <p:blipFill>
          <a:blip r:embed="rId3"/>
          <a:stretch>
            <a:fillRect/>
          </a:stretch>
        </p:blipFill>
        <p:spPr>
          <a:xfrm>
            <a:off x="3857328" y="2505120"/>
            <a:ext cx="5227372" cy="923880"/>
          </a:xfrm>
          <a:prstGeom prst="rect">
            <a:avLst/>
          </a:prstGeom>
        </p:spPr>
      </p:pic>
    </p:spTree>
    <p:extLst>
      <p:ext uri="{BB962C8B-B14F-4D97-AF65-F5344CB8AC3E}">
        <p14:creationId xmlns:p14="http://schemas.microsoft.com/office/powerpoint/2010/main" val="3705633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0"/>
            <a:ext cx="9905998" cy="1478570"/>
          </a:xfrm>
        </p:spPr>
        <p:txBody>
          <a:bodyPr/>
          <a:lstStyle/>
          <a:p>
            <a:r>
              <a:rPr lang="fr-FR" dirty="0"/>
              <a:t>INSPECTION DES DONNEES</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1" y="1068411"/>
            <a:ext cx="9715500" cy="505433"/>
          </a:xfrm>
        </p:spPr>
        <p:txBody>
          <a:bodyPr>
            <a:noAutofit/>
          </a:bodyPr>
          <a:lstStyle/>
          <a:p>
            <a:pPr>
              <a:buFont typeface="Wingdings" pitchFamily="2" charset="2"/>
              <a:buChar char="§"/>
            </a:pPr>
            <a:r>
              <a:rPr lang="fr-FR" sz="1800" b="1" dirty="0"/>
              <a:t> </a:t>
            </a:r>
            <a:r>
              <a:rPr lang="fr-FR" sz="1800" b="1" u="sng" dirty="0"/>
              <a:t>Mise en évidence des </a:t>
            </a:r>
            <a:r>
              <a:rPr lang="fr-FR" sz="1800" b="1" u="sng" dirty="0" err="1"/>
              <a:t>Outliers</a:t>
            </a:r>
            <a:r>
              <a:rPr lang="fr-FR" sz="1800" b="1" u="sng" dirty="0"/>
              <a:t> de la Variable « Sodium », par la technique du Z Score et correction, pour la variable « Sodium » : </a:t>
            </a:r>
          </a:p>
        </p:txBody>
      </p:sp>
      <p:pic>
        <p:nvPicPr>
          <p:cNvPr id="6" name="Image 5">
            <a:extLst>
              <a:ext uri="{FF2B5EF4-FFF2-40B4-BE49-F238E27FC236}">
                <a16:creationId xmlns:a16="http://schemas.microsoft.com/office/drawing/2014/main" id="{929B3B00-76D0-8A42-A670-A517DE3E0061}"/>
              </a:ext>
            </a:extLst>
          </p:cNvPr>
          <p:cNvPicPr>
            <a:picLocks noChangeAspect="1"/>
          </p:cNvPicPr>
          <p:nvPr/>
        </p:nvPicPr>
        <p:blipFill>
          <a:blip r:embed="rId2"/>
          <a:stretch>
            <a:fillRect/>
          </a:stretch>
        </p:blipFill>
        <p:spPr>
          <a:xfrm>
            <a:off x="707173" y="2158392"/>
            <a:ext cx="5730203" cy="505433"/>
          </a:xfrm>
          <a:prstGeom prst="rect">
            <a:avLst/>
          </a:prstGeom>
        </p:spPr>
      </p:pic>
      <p:pic>
        <p:nvPicPr>
          <p:cNvPr id="7" name="Image 6">
            <a:extLst>
              <a:ext uri="{FF2B5EF4-FFF2-40B4-BE49-F238E27FC236}">
                <a16:creationId xmlns:a16="http://schemas.microsoft.com/office/drawing/2014/main" id="{AB76CF49-FE53-034C-B4E3-5FCE8B224FFC}"/>
              </a:ext>
            </a:extLst>
          </p:cNvPr>
          <p:cNvPicPr>
            <a:picLocks noChangeAspect="1"/>
          </p:cNvPicPr>
          <p:nvPr/>
        </p:nvPicPr>
        <p:blipFill>
          <a:blip r:embed="rId3"/>
          <a:stretch>
            <a:fillRect/>
          </a:stretch>
        </p:blipFill>
        <p:spPr>
          <a:xfrm>
            <a:off x="6669943" y="1843878"/>
            <a:ext cx="4986529" cy="819947"/>
          </a:xfrm>
          <a:prstGeom prst="rect">
            <a:avLst/>
          </a:prstGeom>
        </p:spPr>
      </p:pic>
      <p:pic>
        <p:nvPicPr>
          <p:cNvPr id="8" name="Image 7">
            <a:extLst>
              <a:ext uri="{FF2B5EF4-FFF2-40B4-BE49-F238E27FC236}">
                <a16:creationId xmlns:a16="http://schemas.microsoft.com/office/drawing/2014/main" id="{4B59814B-5C03-9841-8B84-16911710CF6F}"/>
              </a:ext>
            </a:extLst>
          </p:cNvPr>
          <p:cNvPicPr>
            <a:picLocks noChangeAspect="1"/>
          </p:cNvPicPr>
          <p:nvPr/>
        </p:nvPicPr>
        <p:blipFill>
          <a:blip r:embed="rId4"/>
          <a:stretch>
            <a:fillRect/>
          </a:stretch>
        </p:blipFill>
        <p:spPr>
          <a:xfrm>
            <a:off x="1762344" y="2872640"/>
            <a:ext cx="3619860" cy="3440498"/>
          </a:xfrm>
          <a:prstGeom prst="rect">
            <a:avLst/>
          </a:prstGeom>
        </p:spPr>
      </p:pic>
      <p:pic>
        <p:nvPicPr>
          <p:cNvPr id="9" name="Image 8">
            <a:extLst>
              <a:ext uri="{FF2B5EF4-FFF2-40B4-BE49-F238E27FC236}">
                <a16:creationId xmlns:a16="http://schemas.microsoft.com/office/drawing/2014/main" id="{4B852AD3-A4AE-AB40-B702-F525E4B5E458}"/>
              </a:ext>
            </a:extLst>
          </p:cNvPr>
          <p:cNvPicPr>
            <a:picLocks noChangeAspect="1"/>
          </p:cNvPicPr>
          <p:nvPr/>
        </p:nvPicPr>
        <p:blipFill>
          <a:blip r:embed="rId5"/>
          <a:stretch>
            <a:fillRect/>
          </a:stretch>
        </p:blipFill>
        <p:spPr>
          <a:xfrm>
            <a:off x="6669943" y="2872640"/>
            <a:ext cx="3619860" cy="3436787"/>
          </a:xfrm>
          <a:prstGeom prst="rect">
            <a:avLst/>
          </a:prstGeom>
        </p:spPr>
      </p:pic>
    </p:spTree>
    <p:extLst>
      <p:ext uri="{BB962C8B-B14F-4D97-AF65-F5344CB8AC3E}">
        <p14:creationId xmlns:p14="http://schemas.microsoft.com/office/powerpoint/2010/main" val="1023311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3329D94-411B-7641-A1BB-21AB00F91700}"/>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Analyse univariée</a:t>
            </a:r>
          </a:p>
        </p:txBody>
      </p:sp>
    </p:spTree>
    <p:extLst>
      <p:ext uri="{BB962C8B-B14F-4D97-AF65-F5344CB8AC3E}">
        <p14:creationId xmlns:p14="http://schemas.microsoft.com/office/powerpoint/2010/main" val="233203727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370260"/>
            <a:ext cx="9905998" cy="1478570"/>
          </a:xfrm>
        </p:spPr>
        <p:txBody>
          <a:bodyPr/>
          <a:lstStyle/>
          <a:p>
            <a:r>
              <a:rPr lang="fr-FR" dirty="0"/>
              <a:t>Analyse univariée</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1" y="1488398"/>
            <a:ext cx="9715500" cy="505433"/>
          </a:xfrm>
        </p:spPr>
        <p:txBody>
          <a:bodyPr>
            <a:noAutofit/>
          </a:bodyPr>
          <a:lstStyle/>
          <a:p>
            <a:pPr>
              <a:buFont typeface="Wingdings" pitchFamily="2" charset="2"/>
              <a:buChar char="§"/>
            </a:pPr>
            <a:r>
              <a:rPr lang="fr-FR" sz="1800" b="1" dirty="0"/>
              <a:t> </a:t>
            </a:r>
            <a:r>
              <a:rPr lang="fr-FR" sz="1800" b="1" u="sng" dirty="0"/>
              <a:t>Analyse Univariée par Histogramme des 3 Macromolécules : GLUCIDES / PROTIDES / LIPIDES : </a:t>
            </a:r>
          </a:p>
        </p:txBody>
      </p:sp>
      <p:pic>
        <p:nvPicPr>
          <p:cNvPr id="4" name="Image 3">
            <a:extLst>
              <a:ext uri="{FF2B5EF4-FFF2-40B4-BE49-F238E27FC236}">
                <a16:creationId xmlns:a16="http://schemas.microsoft.com/office/drawing/2014/main" id="{4DB4F6CE-33C0-3C40-AC33-7E6D3962F15B}"/>
              </a:ext>
            </a:extLst>
          </p:cNvPr>
          <p:cNvPicPr>
            <a:picLocks noChangeAspect="1"/>
          </p:cNvPicPr>
          <p:nvPr/>
        </p:nvPicPr>
        <p:blipFill>
          <a:blip r:embed="rId2"/>
          <a:stretch>
            <a:fillRect/>
          </a:stretch>
        </p:blipFill>
        <p:spPr>
          <a:xfrm>
            <a:off x="910528" y="2387691"/>
            <a:ext cx="3414913" cy="3228067"/>
          </a:xfrm>
          <a:prstGeom prst="rect">
            <a:avLst/>
          </a:prstGeom>
        </p:spPr>
      </p:pic>
      <p:pic>
        <p:nvPicPr>
          <p:cNvPr id="6" name="Image 5">
            <a:extLst>
              <a:ext uri="{FF2B5EF4-FFF2-40B4-BE49-F238E27FC236}">
                <a16:creationId xmlns:a16="http://schemas.microsoft.com/office/drawing/2014/main" id="{33AA7185-E978-5344-9ED5-00770861576A}"/>
              </a:ext>
            </a:extLst>
          </p:cNvPr>
          <p:cNvPicPr>
            <a:picLocks noChangeAspect="1"/>
          </p:cNvPicPr>
          <p:nvPr/>
        </p:nvPicPr>
        <p:blipFill>
          <a:blip r:embed="rId3"/>
          <a:stretch>
            <a:fillRect/>
          </a:stretch>
        </p:blipFill>
        <p:spPr>
          <a:xfrm>
            <a:off x="4431207" y="2387691"/>
            <a:ext cx="3400096" cy="3228068"/>
          </a:xfrm>
          <a:prstGeom prst="rect">
            <a:avLst/>
          </a:prstGeom>
        </p:spPr>
      </p:pic>
      <p:pic>
        <p:nvPicPr>
          <p:cNvPr id="7" name="Image 6">
            <a:extLst>
              <a:ext uri="{FF2B5EF4-FFF2-40B4-BE49-F238E27FC236}">
                <a16:creationId xmlns:a16="http://schemas.microsoft.com/office/drawing/2014/main" id="{2FB11C1F-0E77-9746-A648-872BF4A694C7}"/>
              </a:ext>
            </a:extLst>
          </p:cNvPr>
          <p:cNvPicPr>
            <a:picLocks noChangeAspect="1"/>
          </p:cNvPicPr>
          <p:nvPr/>
        </p:nvPicPr>
        <p:blipFill>
          <a:blip r:embed="rId4"/>
          <a:stretch>
            <a:fillRect/>
          </a:stretch>
        </p:blipFill>
        <p:spPr>
          <a:xfrm>
            <a:off x="7937069" y="2387691"/>
            <a:ext cx="3400096" cy="3228068"/>
          </a:xfrm>
          <a:prstGeom prst="rect">
            <a:avLst/>
          </a:prstGeom>
        </p:spPr>
      </p:pic>
    </p:spTree>
    <p:extLst>
      <p:ext uri="{BB962C8B-B14F-4D97-AF65-F5344CB8AC3E}">
        <p14:creationId xmlns:p14="http://schemas.microsoft.com/office/powerpoint/2010/main" val="1738368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0" y="219793"/>
            <a:ext cx="9905998" cy="1478570"/>
          </a:xfrm>
        </p:spPr>
        <p:txBody>
          <a:bodyPr/>
          <a:lstStyle/>
          <a:p>
            <a:r>
              <a:rPr lang="fr-FR" dirty="0"/>
              <a:t>Analyse univariée</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1" y="1488398"/>
            <a:ext cx="9715500" cy="505433"/>
          </a:xfrm>
        </p:spPr>
        <p:txBody>
          <a:bodyPr>
            <a:noAutofit/>
          </a:bodyPr>
          <a:lstStyle/>
          <a:p>
            <a:pPr>
              <a:buFont typeface="Wingdings" pitchFamily="2" charset="2"/>
              <a:buChar char="§"/>
            </a:pPr>
            <a:r>
              <a:rPr lang="fr-FR" sz="1800" b="1" dirty="0"/>
              <a:t> </a:t>
            </a:r>
            <a:r>
              <a:rPr lang="fr-FR" sz="1800" b="1" u="sng" dirty="0"/>
              <a:t>Analyse Univariée par </a:t>
            </a:r>
            <a:r>
              <a:rPr lang="fr-FR" sz="1800" b="1" u="sng" dirty="0" err="1"/>
              <a:t>Kdeplot</a:t>
            </a:r>
            <a:r>
              <a:rPr lang="fr-FR" sz="1800" b="1" u="sng" dirty="0"/>
              <a:t> des 3 Macromolécules : GLUCIDES / PROTIDES / LIPIDES : </a:t>
            </a:r>
          </a:p>
        </p:txBody>
      </p:sp>
      <p:pic>
        <p:nvPicPr>
          <p:cNvPr id="5" name="Image 4">
            <a:extLst>
              <a:ext uri="{FF2B5EF4-FFF2-40B4-BE49-F238E27FC236}">
                <a16:creationId xmlns:a16="http://schemas.microsoft.com/office/drawing/2014/main" id="{BA7BE85F-103B-FF4D-B981-A5F3F908954B}"/>
              </a:ext>
            </a:extLst>
          </p:cNvPr>
          <p:cNvPicPr>
            <a:picLocks noChangeAspect="1"/>
          </p:cNvPicPr>
          <p:nvPr/>
        </p:nvPicPr>
        <p:blipFill>
          <a:blip r:embed="rId2"/>
          <a:stretch>
            <a:fillRect/>
          </a:stretch>
        </p:blipFill>
        <p:spPr>
          <a:xfrm>
            <a:off x="4362334" y="2396835"/>
            <a:ext cx="3467330" cy="3366653"/>
          </a:xfrm>
          <a:prstGeom prst="rect">
            <a:avLst/>
          </a:prstGeom>
        </p:spPr>
      </p:pic>
      <p:pic>
        <p:nvPicPr>
          <p:cNvPr id="4" name="Image 3">
            <a:extLst>
              <a:ext uri="{FF2B5EF4-FFF2-40B4-BE49-F238E27FC236}">
                <a16:creationId xmlns:a16="http://schemas.microsoft.com/office/drawing/2014/main" id="{9963CAE1-6A0A-684A-B5E0-1134E340A1A4}"/>
              </a:ext>
            </a:extLst>
          </p:cNvPr>
          <p:cNvPicPr>
            <a:picLocks noChangeAspect="1"/>
          </p:cNvPicPr>
          <p:nvPr/>
        </p:nvPicPr>
        <p:blipFill>
          <a:blip r:embed="rId3"/>
          <a:stretch>
            <a:fillRect/>
          </a:stretch>
        </p:blipFill>
        <p:spPr>
          <a:xfrm>
            <a:off x="886745" y="2396835"/>
            <a:ext cx="3475589" cy="3366653"/>
          </a:xfrm>
          <a:prstGeom prst="rect">
            <a:avLst/>
          </a:prstGeom>
        </p:spPr>
      </p:pic>
      <p:pic>
        <p:nvPicPr>
          <p:cNvPr id="6" name="Image 5">
            <a:extLst>
              <a:ext uri="{FF2B5EF4-FFF2-40B4-BE49-F238E27FC236}">
                <a16:creationId xmlns:a16="http://schemas.microsoft.com/office/drawing/2014/main" id="{BDD74BF6-6326-1E4B-AAFC-4155FBF9EBCE}"/>
              </a:ext>
            </a:extLst>
          </p:cNvPr>
          <p:cNvPicPr>
            <a:picLocks noChangeAspect="1"/>
          </p:cNvPicPr>
          <p:nvPr/>
        </p:nvPicPr>
        <p:blipFill>
          <a:blip r:embed="rId4"/>
          <a:stretch>
            <a:fillRect/>
          </a:stretch>
        </p:blipFill>
        <p:spPr>
          <a:xfrm>
            <a:off x="7829664" y="2396835"/>
            <a:ext cx="3475589" cy="3366653"/>
          </a:xfrm>
          <a:prstGeom prst="rect">
            <a:avLst/>
          </a:prstGeom>
        </p:spPr>
      </p:pic>
    </p:spTree>
    <p:extLst>
      <p:ext uri="{BB962C8B-B14F-4D97-AF65-F5344CB8AC3E}">
        <p14:creationId xmlns:p14="http://schemas.microsoft.com/office/powerpoint/2010/main" val="133183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77517C65-C5DC-9C46-85FA-398695951FE2}"/>
              </a:ext>
            </a:extLst>
          </p:cNvPr>
          <p:cNvSpPr>
            <a:spLocks noGrp="1"/>
          </p:cNvSpPr>
          <p:nvPr>
            <p:ph type="title"/>
          </p:nvPr>
        </p:nvSpPr>
        <p:spPr>
          <a:xfrm>
            <a:off x="1141411" y="748240"/>
            <a:ext cx="9906000" cy="1117073"/>
          </a:xfrm>
        </p:spPr>
        <p:txBody>
          <a:bodyPr>
            <a:normAutofit/>
          </a:bodyPr>
          <a:lstStyle/>
          <a:p>
            <a:pPr algn="ctr"/>
            <a:r>
              <a:rPr lang="fr-FR" sz="4000" dirty="0"/>
              <a:t>Plan </a:t>
            </a:r>
          </a:p>
        </p:txBody>
      </p:sp>
      <p:sp>
        <p:nvSpPr>
          <p:cNvPr id="3" name="Espace réservé du contenu 2">
            <a:extLst>
              <a:ext uri="{FF2B5EF4-FFF2-40B4-BE49-F238E27FC236}">
                <a16:creationId xmlns:a16="http://schemas.microsoft.com/office/drawing/2014/main" id="{F4D4EFF2-6623-2B4F-A733-FD86AAA13534}"/>
              </a:ext>
            </a:extLst>
          </p:cNvPr>
          <p:cNvSpPr>
            <a:spLocks noGrp="1"/>
          </p:cNvSpPr>
          <p:nvPr>
            <p:ph idx="1"/>
          </p:nvPr>
        </p:nvSpPr>
        <p:spPr>
          <a:xfrm>
            <a:off x="1165226" y="1990726"/>
            <a:ext cx="9882186" cy="3800475"/>
          </a:xfrm>
        </p:spPr>
        <p:txBody>
          <a:bodyPr anchor="t">
            <a:normAutofit fontScale="92500" lnSpcReduction="20000"/>
          </a:bodyPr>
          <a:lstStyle/>
          <a:p>
            <a:pPr>
              <a:lnSpc>
                <a:spcPct val="110000"/>
              </a:lnSpc>
              <a:buFont typeface="Wingdings" pitchFamily="2" charset="2"/>
              <a:buChar char="§"/>
            </a:pPr>
            <a:r>
              <a:rPr lang="fr-FR" sz="1900" dirty="0"/>
              <a:t>Introduction.</a:t>
            </a:r>
          </a:p>
          <a:p>
            <a:pPr>
              <a:lnSpc>
                <a:spcPct val="110000"/>
              </a:lnSpc>
              <a:buFont typeface="Wingdings" pitchFamily="2" charset="2"/>
              <a:buChar char="§"/>
            </a:pPr>
            <a:r>
              <a:rPr lang="fr-FR" sz="1900" dirty="0"/>
              <a:t>Idée d’Application.</a:t>
            </a:r>
          </a:p>
          <a:p>
            <a:pPr>
              <a:lnSpc>
                <a:spcPct val="110000"/>
              </a:lnSpc>
              <a:buFont typeface="Wingdings" pitchFamily="2" charset="2"/>
              <a:buChar char="§"/>
            </a:pPr>
            <a:r>
              <a:rPr lang="fr-FR" sz="1900" dirty="0"/>
              <a:t>Méthode de Travail.</a:t>
            </a:r>
          </a:p>
          <a:p>
            <a:pPr>
              <a:lnSpc>
                <a:spcPct val="110000"/>
              </a:lnSpc>
              <a:buFont typeface="Wingdings" pitchFamily="2" charset="2"/>
              <a:buChar char="§"/>
            </a:pPr>
            <a:r>
              <a:rPr lang="fr-FR" sz="1900" dirty="0"/>
              <a:t>Inspection des Données.</a:t>
            </a:r>
          </a:p>
          <a:p>
            <a:pPr>
              <a:lnSpc>
                <a:spcPct val="110000"/>
              </a:lnSpc>
              <a:buFont typeface="Wingdings" pitchFamily="2" charset="2"/>
              <a:buChar char="§"/>
            </a:pPr>
            <a:r>
              <a:rPr lang="fr-FR" sz="1900" dirty="0"/>
              <a:t>Analyse Univariée.</a:t>
            </a:r>
          </a:p>
          <a:p>
            <a:pPr>
              <a:lnSpc>
                <a:spcPct val="110000"/>
              </a:lnSpc>
              <a:buFont typeface="Wingdings" pitchFamily="2" charset="2"/>
              <a:buChar char="§"/>
            </a:pPr>
            <a:r>
              <a:rPr lang="fr-FR" sz="1900" dirty="0"/>
              <a:t>Analyse Bivariée.</a:t>
            </a:r>
          </a:p>
          <a:p>
            <a:pPr>
              <a:lnSpc>
                <a:spcPct val="110000"/>
              </a:lnSpc>
              <a:buFont typeface="Wingdings" pitchFamily="2" charset="2"/>
              <a:buChar char="§"/>
            </a:pPr>
            <a:r>
              <a:rPr lang="fr-FR" sz="1900" dirty="0"/>
              <a:t>Analyse Multivariée.</a:t>
            </a:r>
          </a:p>
          <a:p>
            <a:pPr>
              <a:lnSpc>
                <a:spcPct val="110000"/>
              </a:lnSpc>
              <a:buFont typeface="Wingdings" pitchFamily="2" charset="2"/>
              <a:buChar char="§"/>
            </a:pPr>
            <a:r>
              <a:rPr lang="fr-FR" sz="1900" dirty="0"/>
              <a:t>Application de Balance Energétique.</a:t>
            </a:r>
          </a:p>
          <a:p>
            <a:pPr>
              <a:lnSpc>
                <a:spcPct val="110000"/>
              </a:lnSpc>
              <a:buFont typeface="Wingdings" pitchFamily="2" charset="2"/>
              <a:buChar char="§"/>
            </a:pPr>
            <a:r>
              <a:rPr lang="fr-FR" sz="1900" dirty="0"/>
              <a:t>Conclusion.</a:t>
            </a:r>
          </a:p>
          <a:p>
            <a:pPr>
              <a:lnSpc>
                <a:spcPct val="110000"/>
              </a:lnSpc>
              <a:buFont typeface="Wingdings" pitchFamily="2" charset="2"/>
              <a:buChar char="§"/>
            </a:pPr>
            <a:r>
              <a:rPr lang="fr-FR" sz="1900" dirty="0"/>
              <a:t>Toolbox.</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136489475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0" y="219793"/>
            <a:ext cx="9905998" cy="1478570"/>
          </a:xfrm>
        </p:spPr>
        <p:txBody>
          <a:bodyPr/>
          <a:lstStyle/>
          <a:p>
            <a:r>
              <a:rPr lang="fr-FR" dirty="0"/>
              <a:t>Analyse univariée</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0" y="1268942"/>
            <a:ext cx="9715500" cy="505433"/>
          </a:xfrm>
        </p:spPr>
        <p:txBody>
          <a:bodyPr>
            <a:noAutofit/>
          </a:bodyPr>
          <a:lstStyle/>
          <a:p>
            <a:pPr>
              <a:buFont typeface="Wingdings" pitchFamily="2" charset="2"/>
              <a:buChar char="§"/>
            </a:pPr>
            <a:r>
              <a:rPr lang="fr-FR" sz="1800" b="1" dirty="0"/>
              <a:t> </a:t>
            </a:r>
            <a:r>
              <a:rPr lang="fr-FR" sz="1800" b="1" u="sng" dirty="0"/>
              <a:t>Analyse Univariée par </a:t>
            </a:r>
            <a:r>
              <a:rPr lang="fr-FR" sz="1800" b="1" u="sng" dirty="0" err="1"/>
              <a:t>distplot</a:t>
            </a:r>
            <a:r>
              <a:rPr lang="fr-FR" sz="1800" b="1" u="sng" dirty="0"/>
              <a:t> des </a:t>
            </a:r>
            <a:r>
              <a:rPr lang="fr-FR" sz="1800" b="1" u="sng" dirty="0" err="1"/>
              <a:t>Nutriscores</a:t>
            </a:r>
            <a:r>
              <a:rPr lang="fr-FR" sz="1800" b="1" u="sng" dirty="0"/>
              <a:t> France et Angleterre :</a:t>
            </a:r>
          </a:p>
        </p:txBody>
      </p:sp>
      <p:pic>
        <p:nvPicPr>
          <p:cNvPr id="8" name="Image 7">
            <a:extLst>
              <a:ext uri="{FF2B5EF4-FFF2-40B4-BE49-F238E27FC236}">
                <a16:creationId xmlns:a16="http://schemas.microsoft.com/office/drawing/2014/main" id="{8268DEC3-BAED-D846-8C5A-99F474A42C4C}"/>
              </a:ext>
            </a:extLst>
          </p:cNvPr>
          <p:cNvPicPr>
            <a:picLocks noChangeAspect="1"/>
          </p:cNvPicPr>
          <p:nvPr/>
        </p:nvPicPr>
        <p:blipFill>
          <a:blip r:embed="rId2"/>
          <a:stretch>
            <a:fillRect/>
          </a:stretch>
        </p:blipFill>
        <p:spPr>
          <a:xfrm>
            <a:off x="1481328" y="1993831"/>
            <a:ext cx="4474573" cy="4178369"/>
          </a:xfrm>
          <a:prstGeom prst="rect">
            <a:avLst/>
          </a:prstGeom>
        </p:spPr>
      </p:pic>
      <p:pic>
        <p:nvPicPr>
          <p:cNvPr id="9" name="Image 8">
            <a:extLst>
              <a:ext uri="{FF2B5EF4-FFF2-40B4-BE49-F238E27FC236}">
                <a16:creationId xmlns:a16="http://schemas.microsoft.com/office/drawing/2014/main" id="{EB7C420C-2BA2-7045-809A-0828DD555FA4}"/>
              </a:ext>
            </a:extLst>
          </p:cNvPr>
          <p:cNvPicPr>
            <a:picLocks noChangeAspect="1"/>
          </p:cNvPicPr>
          <p:nvPr/>
        </p:nvPicPr>
        <p:blipFill>
          <a:blip r:embed="rId3"/>
          <a:stretch>
            <a:fillRect/>
          </a:stretch>
        </p:blipFill>
        <p:spPr>
          <a:xfrm>
            <a:off x="6555590" y="1993831"/>
            <a:ext cx="4302910" cy="4178369"/>
          </a:xfrm>
          <a:prstGeom prst="rect">
            <a:avLst/>
          </a:prstGeom>
        </p:spPr>
      </p:pic>
    </p:spTree>
    <p:extLst>
      <p:ext uri="{BB962C8B-B14F-4D97-AF65-F5344CB8AC3E}">
        <p14:creationId xmlns:p14="http://schemas.microsoft.com/office/powerpoint/2010/main" val="2148299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3329D94-411B-7641-A1BB-21AB00F91700}"/>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Analyse Bivariée</a:t>
            </a:r>
          </a:p>
        </p:txBody>
      </p:sp>
    </p:spTree>
    <p:extLst>
      <p:ext uri="{BB962C8B-B14F-4D97-AF65-F5344CB8AC3E}">
        <p14:creationId xmlns:p14="http://schemas.microsoft.com/office/powerpoint/2010/main" val="113019457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257566"/>
            <a:ext cx="9905998" cy="1478570"/>
          </a:xfrm>
        </p:spPr>
        <p:txBody>
          <a:bodyPr/>
          <a:lstStyle/>
          <a:p>
            <a:r>
              <a:rPr lang="fr-FR" dirty="0"/>
              <a:t>Analyse Bivariée</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1" y="1319158"/>
            <a:ext cx="9715500" cy="505433"/>
          </a:xfrm>
        </p:spPr>
        <p:txBody>
          <a:bodyPr>
            <a:noAutofit/>
          </a:bodyPr>
          <a:lstStyle/>
          <a:p>
            <a:pPr>
              <a:buFont typeface="Wingdings" pitchFamily="2" charset="2"/>
              <a:buChar char="§"/>
            </a:pPr>
            <a:r>
              <a:rPr lang="fr-FR" sz="1800" b="1"/>
              <a:t> </a:t>
            </a:r>
            <a:r>
              <a:rPr lang="fr-FR" sz="1800" b="1" u="sng"/>
              <a:t>Analyse Bivariée par Boxplot Macromolécules / Crème Glacée : </a:t>
            </a:r>
            <a:endParaRPr lang="fr-FR" sz="1800" b="1" u="sng" dirty="0"/>
          </a:p>
        </p:txBody>
      </p:sp>
      <p:pic>
        <p:nvPicPr>
          <p:cNvPr id="4" name="Image 3">
            <a:extLst>
              <a:ext uri="{FF2B5EF4-FFF2-40B4-BE49-F238E27FC236}">
                <a16:creationId xmlns:a16="http://schemas.microsoft.com/office/drawing/2014/main" id="{10771C31-590E-A943-A0F6-A430E2104AAD}"/>
              </a:ext>
            </a:extLst>
          </p:cNvPr>
          <p:cNvPicPr>
            <a:picLocks noChangeAspect="1"/>
          </p:cNvPicPr>
          <p:nvPr/>
        </p:nvPicPr>
        <p:blipFill>
          <a:blip r:embed="rId2"/>
          <a:stretch>
            <a:fillRect/>
          </a:stretch>
        </p:blipFill>
        <p:spPr>
          <a:xfrm>
            <a:off x="1030531" y="2410689"/>
            <a:ext cx="3342824" cy="3229838"/>
          </a:xfrm>
          <a:prstGeom prst="rect">
            <a:avLst/>
          </a:prstGeom>
        </p:spPr>
      </p:pic>
      <p:pic>
        <p:nvPicPr>
          <p:cNvPr id="5" name="Image 4">
            <a:extLst>
              <a:ext uri="{FF2B5EF4-FFF2-40B4-BE49-F238E27FC236}">
                <a16:creationId xmlns:a16="http://schemas.microsoft.com/office/drawing/2014/main" id="{5CEC5AE7-0863-9049-97AE-6FA8C833FE63}"/>
              </a:ext>
            </a:extLst>
          </p:cNvPr>
          <p:cNvPicPr>
            <a:picLocks noChangeAspect="1"/>
          </p:cNvPicPr>
          <p:nvPr/>
        </p:nvPicPr>
        <p:blipFill>
          <a:blip r:embed="rId3"/>
          <a:stretch>
            <a:fillRect/>
          </a:stretch>
        </p:blipFill>
        <p:spPr>
          <a:xfrm>
            <a:off x="4533538" y="2418480"/>
            <a:ext cx="3334346" cy="3229837"/>
          </a:xfrm>
          <a:prstGeom prst="rect">
            <a:avLst/>
          </a:prstGeom>
        </p:spPr>
      </p:pic>
      <p:pic>
        <p:nvPicPr>
          <p:cNvPr id="6" name="Image 5">
            <a:extLst>
              <a:ext uri="{FF2B5EF4-FFF2-40B4-BE49-F238E27FC236}">
                <a16:creationId xmlns:a16="http://schemas.microsoft.com/office/drawing/2014/main" id="{AAD3DD8E-CE99-264A-B0BA-0D17F1613B35}"/>
              </a:ext>
            </a:extLst>
          </p:cNvPr>
          <p:cNvPicPr>
            <a:picLocks noChangeAspect="1"/>
          </p:cNvPicPr>
          <p:nvPr/>
        </p:nvPicPr>
        <p:blipFill>
          <a:blip r:embed="rId4"/>
          <a:stretch>
            <a:fillRect/>
          </a:stretch>
        </p:blipFill>
        <p:spPr>
          <a:xfrm>
            <a:off x="8028067" y="2410690"/>
            <a:ext cx="3334346" cy="3229837"/>
          </a:xfrm>
          <a:prstGeom prst="rect">
            <a:avLst/>
          </a:prstGeom>
        </p:spPr>
      </p:pic>
      <p:pic>
        <p:nvPicPr>
          <p:cNvPr id="2050" name="Picture 2" descr="Crème glacée à la fraise | RICARDO">
            <a:extLst>
              <a:ext uri="{FF2B5EF4-FFF2-40B4-BE49-F238E27FC236}">
                <a16:creationId xmlns:a16="http://schemas.microsoft.com/office/drawing/2014/main" id="{E9A80EA3-DF3E-0649-8328-67A5A559B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7215" y="341591"/>
            <a:ext cx="1776050" cy="177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07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162442"/>
            <a:ext cx="9905998" cy="1478570"/>
          </a:xfrm>
        </p:spPr>
        <p:txBody>
          <a:bodyPr/>
          <a:lstStyle/>
          <a:p>
            <a:r>
              <a:rPr lang="fr-FR" dirty="0"/>
              <a:t>Analyse Bivariée</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1" y="1222391"/>
            <a:ext cx="9715500" cy="505433"/>
          </a:xfrm>
        </p:spPr>
        <p:txBody>
          <a:bodyPr>
            <a:noAutofit/>
          </a:bodyPr>
          <a:lstStyle/>
          <a:p>
            <a:pPr>
              <a:buFont typeface="Wingdings" pitchFamily="2" charset="2"/>
              <a:buChar char="§"/>
            </a:pPr>
            <a:r>
              <a:rPr lang="fr-FR" sz="1800" b="1"/>
              <a:t> </a:t>
            </a:r>
            <a:r>
              <a:rPr lang="fr-FR" sz="1800" b="1" u="sng"/>
              <a:t>Analyse Bivariée par Boxplot Macromolécules / Chips : </a:t>
            </a:r>
            <a:endParaRPr lang="fr-FR" sz="1800" b="1" u="sng" dirty="0"/>
          </a:p>
        </p:txBody>
      </p:sp>
      <p:pic>
        <p:nvPicPr>
          <p:cNvPr id="5" name="Image 4">
            <a:extLst>
              <a:ext uri="{FF2B5EF4-FFF2-40B4-BE49-F238E27FC236}">
                <a16:creationId xmlns:a16="http://schemas.microsoft.com/office/drawing/2014/main" id="{9D93A70C-4211-6C44-9B03-ADE6914E3182}"/>
              </a:ext>
            </a:extLst>
          </p:cNvPr>
          <p:cNvPicPr>
            <a:picLocks noChangeAspect="1"/>
          </p:cNvPicPr>
          <p:nvPr/>
        </p:nvPicPr>
        <p:blipFill>
          <a:blip r:embed="rId2"/>
          <a:stretch>
            <a:fillRect/>
          </a:stretch>
        </p:blipFill>
        <p:spPr>
          <a:xfrm>
            <a:off x="7876196" y="2321947"/>
            <a:ext cx="3246340" cy="3110604"/>
          </a:xfrm>
          <a:prstGeom prst="rect">
            <a:avLst/>
          </a:prstGeom>
        </p:spPr>
      </p:pic>
      <p:pic>
        <p:nvPicPr>
          <p:cNvPr id="4" name="Image 3">
            <a:extLst>
              <a:ext uri="{FF2B5EF4-FFF2-40B4-BE49-F238E27FC236}">
                <a16:creationId xmlns:a16="http://schemas.microsoft.com/office/drawing/2014/main" id="{AE2A68EE-53FC-DF4D-8518-4DE5FC6B78CA}"/>
              </a:ext>
            </a:extLst>
          </p:cNvPr>
          <p:cNvPicPr>
            <a:picLocks noChangeAspect="1"/>
          </p:cNvPicPr>
          <p:nvPr/>
        </p:nvPicPr>
        <p:blipFill>
          <a:blip r:embed="rId3"/>
          <a:stretch>
            <a:fillRect/>
          </a:stretch>
        </p:blipFill>
        <p:spPr>
          <a:xfrm>
            <a:off x="1104550" y="2327564"/>
            <a:ext cx="3211256" cy="3110604"/>
          </a:xfrm>
          <a:prstGeom prst="rect">
            <a:avLst/>
          </a:prstGeom>
        </p:spPr>
      </p:pic>
      <p:pic>
        <p:nvPicPr>
          <p:cNvPr id="6" name="Image 5">
            <a:extLst>
              <a:ext uri="{FF2B5EF4-FFF2-40B4-BE49-F238E27FC236}">
                <a16:creationId xmlns:a16="http://schemas.microsoft.com/office/drawing/2014/main" id="{0B5AB37A-7370-3149-89E7-62518556727E}"/>
              </a:ext>
            </a:extLst>
          </p:cNvPr>
          <p:cNvPicPr>
            <a:picLocks noChangeAspect="1"/>
          </p:cNvPicPr>
          <p:nvPr/>
        </p:nvPicPr>
        <p:blipFill>
          <a:blip r:embed="rId4"/>
          <a:stretch>
            <a:fillRect/>
          </a:stretch>
        </p:blipFill>
        <p:spPr>
          <a:xfrm>
            <a:off x="4490372" y="2321947"/>
            <a:ext cx="3211257" cy="3110605"/>
          </a:xfrm>
          <a:prstGeom prst="rect">
            <a:avLst/>
          </a:prstGeom>
        </p:spPr>
      </p:pic>
      <p:pic>
        <p:nvPicPr>
          <p:cNvPr id="3074" name="Picture 2" descr="Chips — Wikipédia">
            <a:extLst>
              <a:ext uri="{FF2B5EF4-FFF2-40B4-BE49-F238E27FC236}">
                <a16:creationId xmlns:a16="http://schemas.microsoft.com/office/drawing/2014/main" id="{5BC761DB-F85A-6A47-9C83-11394CADF9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230" y="398746"/>
            <a:ext cx="1941667" cy="1647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453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3329D94-411B-7641-A1BB-21AB00F91700}"/>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Analyse MULTivariée</a:t>
            </a:r>
          </a:p>
        </p:txBody>
      </p:sp>
    </p:spTree>
    <p:extLst>
      <p:ext uri="{BB962C8B-B14F-4D97-AF65-F5344CB8AC3E}">
        <p14:creationId xmlns:p14="http://schemas.microsoft.com/office/powerpoint/2010/main" val="391713792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148082"/>
            <a:ext cx="9905998" cy="1478570"/>
          </a:xfrm>
        </p:spPr>
        <p:txBody>
          <a:bodyPr/>
          <a:lstStyle/>
          <a:p>
            <a:r>
              <a:rPr lang="fr-FR" dirty="0"/>
              <a:t>Analyse MULTivariée</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1" y="853857"/>
            <a:ext cx="9715500" cy="505433"/>
          </a:xfrm>
        </p:spPr>
        <p:txBody>
          <a:bodyPr>
            <a:noAutofit/>
          </a:bodyPr>
          <a:lstStyle/>
          <a:p>
            <a:pPr>
              <a:buFont typeface="Wingdings" pitchFamily="2" charset="2"/>
              <a:buChar char="§"/>
            </a:pPr>
            <a:r>
              <a:rPr lang="fr-FR" sz="1800" b="1" dirty="0"/>
              <a:t> </a:t>
            </a:r>
            <a:r>
              <a:rPr lang="fr-FR" sz="1800" b="1" u="sng" dirty="0"/>
              <a:t>ANOVA GLUCIDES / BEEF JERKY : </a:t>
            </a:r>
          </a:p>
        </p:txBody>
      </p:sp>
      <p:pic>
        <p:nvPicPr>
          <p:cNvPr id="5" name="Image 4">
            <a:extLst>
              <a:ext uri="{FF2B5EF4-FFF2-40B4-BE49-F238E27FC236}">
                <a16:creationId xmlns:a16="http://schemas.microsoft.com/office/drawing/2014/main" id="{D3B940E1-F519-CE45-8C89-7B0F300F3D4C}"/>
              </a:ext>
            </a:extLst>
          </p:cNvPr>
          <p:cNvPicPr>
            <a:picLocks noChangeAspect="1"/>
          </p:cNvPicPr>
          <p:nvPr/>
        </p:nvPicPr>
        <p:blipFill>
          <a:blip r:embed="rId2"/>
          <a:stretch>
            <a:fillRect/>
          </a:stretch>
        </p:blipFill>
        <p:spPr>
          <a:xfrm>
            <a:off x="1718630" y="2163651"/>
            <a:ext cx="3390784" cy="3245965"/>
          </a:xfrm>
          <a:prstGeom prst="rect">
            <a:avLst/>
          </a:prstGeom>
        </p:spPr>
      </p:pic>
      <p:pic>
        <p:nvPicPr>
          <p:cNvPr id="11" name="Image 10">
            <a:extLst>
              <a:ext uri="{FF2B5EF4-FFF2-40B4-BE49-F238E27FC236}">
                <a16:creationId xmlns:a16="http://schemas.microsoft.com/office/drawing/2014/main" id="{F892F412-5D87-9C49-9A01-E99495C58BB4}"/>
              </a:ext>
            </a:extLst>
          </p:cNvPr>
          <p:cNvPicPr>
            <a:picLocks noChangeAspect="1"/>
          </p:cNvPicPr>
          <p:nvPr/>
        </p:nvPicPr>
        <p:blipFill>
          <a:blip r:embed="rId3"/>
          <a:stretch>
            <a:fillRect/>
          </a:stretch>
        </p:blipFill>
        <p:spPr>
          <a:xfrm>
            <a:off x="5600699" y="1267216"/>
            <a:ext cx="5448300" cy="1155700"/>
          </a:xfrm>
          <a:prstGeom prst="rect">
            <a:avLst/>
          </a:prstGeom>
        </p:spPr>
      </p:pic>
      <p:pic>
        <p:nvPicPr>
          <p:cNvPr id="12" name="Image 11">
            <a:extLst>
              <a:ext uri="{FF2B5EF4-FFF2-40B4-BE49-F238E27FC236}">
                <a16:creationId xmlns:a16="http://schemas.microsoft.com/office/drawing/2014/main" id="{0486581A-66B3-7949-910C-E3094C83A743}"/>
              </a:ext>
            </a:extLst>
          </p:cNvPr>
          <p:cNvPicPr>
            <a:picLocks noChangeAspect="1"/>
          </p:cNvPicPr>
          <p:nvPr/>
        </p:nvPicPr>
        <p:blipFill>
          <a:blip r:embed="rId4"/>
          <a:stretch>
            <a:fillRect/>
          </a:stretch>
        </p:blipFill>
        <p:spPr>
          <a:xfrm>
            <a:off x="6854228" y="2640269"/>
            <a:ext cx="3373357" cy="3903997"/>
          </a:xfrm>
          <a:prstGeom prst="rect">
            <a:avLst/>
          </a:prstGeom>
        </p:spPr>
      </p:pic>
      <p:sp>
        <p:nvSpPr>
          <p:cNvPr id="13" name="Rectangle 12">
            <a:extLst>
              <a:ext uri="{FF2B5EF4-FFF2-40B4-BE49-F238E27FC236}">
                <a16:creationId xmlns:a16="http://schemas.microsoft.com/office/drawing/2014/main" id="{6F8D8D41-0BA3-C348-AA3D-0C4678E6849E}"/>
              </a:ext>
            </a:extLst>
          </p:cNvPr>
          <p:cNvSpPr/>
          <p:nvPr/>
        </p:nvSpPr>
        <p:spPr>
          <a:xfrm>
            <a:off x="5709920" y="1659467"/>
            <a:ext cx="1327573" cy="311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0EB9E105-F76C-AE43-A672-35068DC46680}"/>
              </a:ext>
            </a:extLst>
          </p:cNvPr>
          <p:cNvSpPr/>
          <p:nvPr/>
        </p:nvSpPr>
        <p:spPr>
          <a:xfrm>
            <a:off x="8053493" y="2919307"/>
            <a:ext cx="704427"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46278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148082"/>
            <a:ext cx="9905998" cy="1478570"/>
          </a:xfrm>
        </p:spPr>
        <p:txBody>
          <a:bodyPr/>
          <a:lstStyle/>
          <a:p>
            <a:r>
              <a:rPr lang="fr-FR" dirty="0"/>
              <a:t>Analyse MULTivariée</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1" y="853857"/>
            <a:ext cx="9715500" cy="505433"/>
          </a:xfrm>
        </p:spPr>
        <p:txBody>
          <a:bodyPr>
            <a:noAutofit/>
          </a:bodyPr>
          <a:lstStyle/>
          <a:p>
            <a:pPr>
              <a:buFont typeface="Wingdings" pitchFamily="2" charset="2"/>
              <a:buChar char="§"/>
            </a:pPr>
            <a:r>
              <a:rPr lang="fr-FR" sz="1800" b="1" dirty="0"/>
              <a:t> </a:t>
            </a:r>
            <a:r>
              <a:rPr lang="fr-FR" sz="1800" b="1" u="sng" dirty="0"/>
              <a:t>ANOVA PROTIDES / BEEF JERKY : </a:t>
            </a:r>
          </a:p>
        </p:txBody>
      </p:sp>
      <p:pic>
        <p:nvPicPr>
          <p:cNvPr id="4" name="Image 3">
            <a:extLst>
              <a:ext uri="{FF2B5EF4-FFF2-40B4-BE49-F238E27FC236}">
                <a16:creationId xmlns:a16="http://schemas.microsoft.com/office/drawing/2014/main" id="{5B5B305A-977E-2341-A4F4-D59CB44EE32A}"/>
              </a:ext>
            </a:extLst>
          </p:cNvPr>
          <p:cNvPicPr>
            <a:picLocks noChangeAspect="1"/>
          </p:cNvPicPr>
          <p:nvPr/>
        </p:nvPicPr>
        <p:blipFill>
          <a:blip r:embed="rId2"/>
          <a:stretch>
            <a:fillRect/>
          </a:stretch>
        </p:blipFill>
        <p:spPr>
          <a:xfrm>
            <a:off x="1875801" y="2206682"/>
            <a:ext cx="3301411" cy="3189565"/>
          </a:xfrm>
          <a:prstGeom prst="rect">
            <a:avLst/>
          </a:prstGeom>
        </p:spPr>
      </p:pic>
      <p:pic>
        <p:nvPicPr>
          <p:cNvPr id="6" name="Image 5">
            <a:extLst>
              <a:ext uri="{FF2B5EF4-FFF2-40B4-BE49-F238E27FC236}">
                <a16:creationId xmlns:a16="http://schemas.microsoft.com/office/drawing/2014/main" id="{A810B3CE-F1AB-024A-9D44-955A13067954}"/>
              </a:ext>
            </a:extLst>
          </p:cNvPr>
          <p:cNvPicPr>
            <a:picLocks noChangeAspect="1"/>
          </p:cNvPicPr>
          <p:nvPr/>
        </p:nvPicPr>
        <p:blipFill>
          <a:blip r:embed="rId3"/>
          <a:stretch>
            <a:fillRect/>
          </a:stretch>
        </p:blipFill>
        <p:spPr>
          <a:xfrm>
            <a:off x="5781584" y="1106573"/>
            <a:ext cx="5343658" cy="1202633"/>
          </a:xfrm>
          <a:prstGeom prst="rect">
            <a:avLst/>
          </a:prstGeom>
        </p:spPr>
      </p:pic>
      <p:pic>
        <p:nvPicPr>
          <p:cNvPr id="7" name="Image 6">
            <a:extLst>
              <a:ext uri="{FF2B5EF4-FFF2-40B4-BE49-F238E27FC236}">
                <a16:creationId xmlns:a16="http://schemas.microsoft.com/office/drawing/2014/main" id="{24B8AF6A-B09B-9F44-A6D9-203B2F2F6F83}"/>
              </a:ext>
            </a:extLst>
          </p:cNvPr>
          <p:cNvPicPr>
            <a:picLocks noChangeAspect="1"/>
          </p:cNvPicPr>
          <p:nvPr/>
        </p:nvPicPr>
        <p:blipFill>
          <a:blip r:embed="rId4"/>
          <a:stretch>
            <a:fillRect/>
          </a:stretch>
        </p:blipFill>
        <p:spPr>
          <a:xfrm>
            <a:off x="6810641" y="2525517"/>
            <a:ext cx="3505558" cy="4118255"/>
          </a:xfrm>
          <a:prstGeom prst="rect">
            <a:avLst/>
          </a:prstGeom>
        </p:spPr>
      </p:pic>
      <p:sp>
        <p:nvSpPr>
          <p:cNvPr id="8" name="Rectangle 7">
            <a:extLst>
              <a:ext uri="{FF2B5EF4-FFF2-40B4-BE49-F238E27FC236}">
                <a16:creationId xmlns:a16="http://schemas.microsoft.com/office/drawing/2014/main" id="{3BBD3BFA-B6E0-E446-9577-69D63C655559}"/>
              </a:ext>
            </a:extLst>
          </p:cNvPr>
          <p:cNvSpPr/>
          <p:nvPr/>
        </p:nvSpPr>
        <p:spPr>
          <a:xfrm>
            <a:off x="5933440" y="1463040"/>
            <a:ext cx="1225973" cy="284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F5098306-F649-B24F-9CB3-EB5AE8D01E49}"/>
              </a:ext>
            </a:extLst>
          </p:cNvPr>
          <p:cNvSpPr/>
          <p:nvPr/>
        </p:nvSpPr>
        <p:spPr>
          <a:xfrm>
            <a:off x="8019627" y="2831253"/>
            <a:ext cx="77216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7310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148082"/>
            <a:ext cx="9905998" cy="1478570"/>
          </a:xfrm>
        </p:spPr>
        <p:txBody>
          <a:bodyPr/>
          <a:lstStyle/>
          <a:p>
            <a:r>
              <a:rPr lang="fr-FR" dirty="0"/>
              <a:t>Analyse MULTivariée</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1" y="853857"/>
            <a:ext cx="9715500" cy="505433"/>
          </a:xfrm>
        </p:spPr>
        <p:txBody>
          <a:bodyPr>
            <a:noAutofit/>
          </a:bodyPr>
          <a:lstStyle/>
          <a:p>
            <a:pPr>
              <a:buFont typeface="Wingdings" pitchFamily="2" charset="2"/>
              <a:buChar char="§"/>
            </a:pPr>
            <a:r>
              <a:rPr lang="fr-FR" sz="1800" b="1" dirty="0"/>
              <a:t> </a:t>
            </a:r>
            <a:r>
              <a:rPr lang="fr-FR" sz="1800" b="1" u="sng" dirty="0"/>
              <a:t>ANOVA LIPIDES / BEEF JERKY : </a:t>
            </a:r>
          </a:p>
        </p:txBody>
      </p:sp>
      <p:pic>
        <p:nvPicPr>
          <p:cNvPr id="5" name="Image 4">
            <a:extLst>
              <a:ext uri="{FF2B5EF4-FFF2-40B4-BE49-F238E27FC236}">
                <a16:creationId xmlns:a16="http://schemas.microsoft.com/office/drawing/2014/main" id="{5B0B26C3-816C-4443-BA27-12A32C16077E}"/>
              </a:ext>
            </a:extLst>
          </p:cNvPr>
          <p:cNvPicPr>
            <a:picLocks noChangeAspect="1"/>
          </p:cNvPicPr>
          <p:nvPr/>
        </p:nvPicPr>
        <p:blipFill>
          <a:blip r:embed="rId2"/>
          <a:stretch>
            <a:fillRect/>
          </a:stretch>
        </p:blipFill>
        <p:spPr>
          <a:xfrm>
            <a:off x="1685489" y="2177152"/>
            <a:ext cx="3526577" cy="3360763"/>
          </a:xfrm>
          <a:prstGeom prst="rect">
            <a:avLst/>
          </a:prstGeom>
        </p:spPr>
      </p:pic>
      <p:pic>
        <p:nvPicPr>
          <p:cNvPr id="8" name="Image 7">
            <a:extLst>
              <a:ext uri="{FF2B5EF4-FFF2-40B4-BE49-F238E27FC236}">
                <a16:creationId xmlns:a16="http://schemas.microsoft.com/office/drawing/2014/main" id="{4CE6CE71-B6E7-2C4C-A3FD-37C012A8F582}"/>
              </a:ext>
            </a:extLst>
          </p:cNvPr>
          <p:cNvPicPr>
            <a:picLocks noChangeAspect="1"/>
          </p:cNvPicPr>
          <p:nvPr/>
        </p:nvPicPr>
        <p:blipFill>
          <a:blip r:embed="rId3"/>
          <a:stretch>
            <a:fillRect/>
          </a:stretch>
        </p:blipFill>
        <p:spPr>
          <a:xfrm>
            <a:off x="5905497" y="853857"/>
            <a:ext cx="5048253" cy="1141867"/>
          </a:xfrm>
          <a:prstGeom prst="rect">
            <a:avLst/>
          </a:prstGeom>
        </p:spPr>
      </p:pic>
      <p:pic>
        <p:nvPicPr>
          <p:cNvPr id="9" name="Image 8">
            <a:extLst>
              <a:ext uri="{FF2B5EF4-FFF2-40B4-BE49-F238E27FC236}">
                <a16:creationId xmlns:a16="http://schemas.microsoft.com/office/drawing/2014/main" id="{E40BE111-CAF2-E24A-968F-DC54A1DBE2EF}"/>
              </a:ext>
            </a:extLst>
          </p:cNvPr>
          <p:cNvPicPr>
            <a:picLocks noChangeAspect="1"/>
          </p:cNvPicPr>
          <p:nvPr/>
        </p:nvPicPr>
        <p:blipFill>
          <a:blip r:embed="rId4"/>
          <a:stretch>
            <a:fillRect/>
          </a:stretch>
        </p:blipFill>
        <p:spPr>
          <a:xfrm>
            <a:off x="6763644" y="2177152"/>
            <a:ext cx="3623738" cy="4417198"/>
          </a:xfrm>
          <a:prstGeom prst="rect">
            <a:avLst/>
          </a:prstGeom>
        </p:spPr>
      </p:pic>
      <p:sp>
        <p:nvSpPr>
          <p:cNvPr id="10" name="Rectangle 9">
            <a:extLst>
              <a:ext uri="{FF2B5EF4-FFF2-40B4-BE49-F238E27FC236}">
                <a16:creationId xmlns:a16="http://schemas.microsoft.com/office/drawing/2014/main" id="{72F8529A-E2ED-5740-9813-C8C8D3F0BAF1}"/>
              </a:ext>
            </a:extLst>
          </p:cNvPr>
          <p:cNvSpPr/>
          <p:nvPr/>
        </p:nvSpPr>
        <p:spPr>
          <a:xfrm>
            <a:off x="8290560" y="2451947"/>
            <a:ext cx="514773"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B7A265CF-4667-6040-A083-A10F11137116}"/>
              </a:ext>
            </a:extLst>
          </p:cNvPr>
          <p:cNvSpPr/>
          <p:nvPr/>
        </p:nvSpPr>
        <p:spPr>
          <a:xfrm>
            <a:off x="6048587" y="1241009"/>
            <a:ext cx="1225973" cy="270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27488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196483"/>
            <a:ext cx="9905998" cy="1478570"/>
          </a:xfrm>
        </p:spPr>
        <p:txBody>
          <a:bodyPr/>
          <a:lstStyle/>
          <a:p>
            <a:r>
              <a:rPr lang="fr-FR" dirty="0"/>
              <a:t>Analyse MULTivariée : ACP</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1" y="859781"/>
            <a:ext cx="9715500" cy="505433"/>
          </a:xfrm>
        </p:spPr>
        <p:txBody>
          <a:bodyPr>
            <a:noAutofit/>
          </a:bodyPr>
          <a:lstStyle/>
          <a:p>
            <a:pPr>
              <a:buFont typeface="Wingdings" pitchFamily="2" charset="2"/>
              <a:buChar char="§"/>
            </a:pPr>
            <a:r>
              <a:rPr lang="fr-FR" sz="2000" b="1" u="sng" dirty="0"/>
              <a:t>MATRICE DES COEFFICIENTS DES COMPOSANTES PRINCIPALES ET CERCLE DE CORRELATION :</a:t>
            </a:r>
          </a:p>
        </p:txBody>
      </p:sp>
      <p:pic>
        <p:nvPicPr>
          <p:cNvPr id="5" name="Image 4">
            <a:extLst>
              <a:ext uri="{FF2B5EF4-FFF2-40B4-BE49-F238E27FC236}">
                <a16:creationId xmlns:a16="http://schemas.microsoft.com/office/drawing/2014/main" id="{F452E9AB-720B-6849-B865-4F1A44AAE13B}"/>
              </a:ext>
            </a:extLst>
          </p:cNvPr>
          <p:cNvPicPr>
            <a:picLocks noChangeAspect="1"/>
          </p:cNvPicPr>
          <p:nvPr/>
        </p:nvPicPr>
        <p:blipFill>
          <a:blip r:embed="rId2"/>
          <a:stretch>
            <a:fillRect/>
          </a:stretch>
        </p:blipFill>
        <p:spPr>
          <a:xfrm>
            <a:off x="1643971" y="1877340"/>
            <a:ext cx="3900618" cy="4121148"/>
          </a:xfrm>
          <a:prstGeom prst="rect">
            <a:avLst/>
          </a:prstGeom>
        </p:spPr>
      </p:pic>
      <p:pic>
        <p:nvPicPr>
          <p:cNvPr id="6" name="Image 5">
            <a:extLst>
              <a:ext uri="{FF2B5EF4-FFF2-40B4-BE49-F238E27FC236}">
                <a16:creationId xmlns:a16="http://schemas.microsoft.com/office/drawing/2014/main" id="{9782D272-9439-E941-8EFC-6DD1BC60AC61}"/>
              </a:ext>
            </a:extLst>
          </p:cNvPr>
          <p:cNvPicPr>
            <a:picLocks noChangeAspect="1"/>
          </p:cNvPicPr>
          <p:nvPr/>
        </p:nvPicPr>
        <p:blipFill>
          <a:blip r:embed="rId3"/>
          <a:stretch>
            <a:fillRect/>
          </a:stretch>
        </p:blipFill>
        <p:spPr>
          <a:xfrm>
            <a:off x="6458989" y="1877474"/>
            <a:ext cx="4282681" cy="4120879"/>
          </a:xfrm>
          <a:prstGeom prst="rect">
            <a:avLst/>
          </a:prstGeom>
        </p:spPr>
      </p:pic>
    </p:spTree>
    <p:extLst>
      <p:ext uri="{BB962C8B-B14F-4D97-AF65-F5344CB8AC3E}">
        <p14:creationId xmlns:p14="http://schemas.microsoft.com/office/powerpoint/2010/main" val="2436764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3329D94-411B-7641-A1BB-21AB00F91700}"/>
              </a:ext>
            </a:extLst>
          </p:cNvPr>
          <p:cNvSpPr>
            <a:spLocks noGrp="1"/>
          </p:cNvSpPr>
          <p:nvPr>
            <p:ph type="title"/>
          </p:nvPr>
        </p:nvSpPr>
        <p:spPr>
          <a:xfrm>
            <a:off x="2697427" y="2776536"/>
            <a:ext cx="6858000" cy="1367896"/>
          </a:xfrm>
        </p:spPr>
        <p:txBody>
          <a:bodyPr vert="horz" lIns="91440" tIns="45720" rIns="91440" bIns="45720" rtlCol="0" anchor="b">
            <a:normAutofit/>
          </a:bodyPr>
          <a:lstStyle/>
          <a:p>
            <a:pPr algn="ctr"/>
            <a:r>
              <a:rPr lang="en-US" sz="4400" dirty="0">
                <a:solidFill>
                  <a:srgbClr val="FFFFFF"/>
                </a:solidFill>
              </a:rPr>
              <a:t>APPLICATION </a:t>
            </a:r>
            <a:br>
              <a:rPr lang="en-US" sz="4400" dirty="0">
                <a:solidFill>
                  <a:srgbClr val="FFFFFF"/>
                </a:solidFill>
              </a:rPr>
            </a:br>
            <a:r>
              <a:rPr lang="en-US" sz="4400" dirty="0">
                <a:solidFill>
                  <a:srgbClr val="FFFFFF"/>
                </a:solidFill>
              </a:rPr>
              <a:t>BALANCE ENERGETIQUE </a:t>
            </a:r>
          </a:p>
        </p:txBody>
      </p:sp>
    </p:spTree>
    <p:extLst>
      <p:ext uri="{BB962C8B-B14F-4D97-AF65-F5344CB8AC3E}">
        <p14:creationId xmlns:p14="http://schemas.microsoft.com/office/powerpoint/2010/main" val="44278073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DE8271C6-49BB-DA41-B0F0-7F5F3607EB26}"/>
              </a:ext>
            </a:extLst>
          </p:cNvPr>
          <p:cNvSpPr>
            <a:spLocks noGrp="1"/>
          </p:cNvSpPr>
          <p:nvPr>
            <p:ph type="title"/>
          </p:nvPr>
        </p:nvSpPr>
        <p:spPr>
          <a:xfrm>
            <a:off x="1179513" y="432328"/>
            <a:ext cx="9906000" cy="1117073"/>
          </a:xfrm>
        </p:spPr>
        <p:txBody>
          <a:bodyPr>
            <a:normAutofit/>
          </a:bodyPr>
          <a:lstStyle/>
          <a:p>
            <a:pPr algn="ctr"/>
            <a:r>
              <a:rPr lang="fr-FR" sz="4000" dirty="0"/>
              <a:t>INTRODUCTION </a:t>
            </a:r>
          </a:p>
        </p:txBody>
      </p:sp>
      <p:sp>
        <p:nvSpPr>
          <p:cNvPr id="3" name="Espace réservé du contenu 2">
            <a:extLst>
              <a:ext uri="{FF2B5EF4-FFF2-40B4-BE49-F238E27FC236}">
                <a16:creationId xmlns:a16="http://schemas.microsoft.com/office/drawing/2014/main" id="{453798D5-FA31-8F43-9BA4-C84B3F3B96FD}"/>
              </a:ext>
            </a:extLst>
          </p:cNvPr>
          <p:cNvSpPr>
            <a:spLocks noGrp="1"/>
          </p:cNvSpPr>
          <p:nvPr>
            <p:ph idx="1"/>
          </p:nvPr>
        </p:nvSpPr>
        <p:spPr>
          <a:xfrm>
            <a:off x="1230313" y="1611313"/>
            <a:ext cx="9755188" cy="4984750"/>
          </a:xfrm>
        </p:spPr>
        <p:txBody>
          <a:bodyPr anchor="t">
            <a:normAutofit fontScale="92500" lnSpcReduction="20000"/>
          </a:bodyPr>
          <a:lstStyle/>
          <a:p>
            <a:pPr marL="0" indent="0">
              <a:buNone/>
            </a:pPr>
            <a:r>
              <a:rPr lang="fr-FR" b="1" dirty="0"/>
              <a:t>LA BALANCE ÉNERGÉTIQUE :</a:t>
            </a:r>
          </a:p>
          <a:p>
            <a:r>
              <a:rPr lang="fr-FR" dirty="0"/>
              <a:t>Avoir une idée de ce que son corps peut consommer de manière quotidienne peut aider à mieux gérer son alimentation. C’est l’alimentation qui fait rentrer les calories (qui sont ensuite dépensés par le corps) : il faudrait donc qu’il existe un équilibre entre les apports énergétiques et les dépenses.</a:t>
            </a:r>
          </a:p>
          <a:p>
            <a:r>
              <a:rPr lang="fr-FR" dirty="0"/>
              <a:t>Le corps fonctionne comme une balance énergétique et a pour objectif de dépenser le même nombre de calories que ce qui sera consommé.</a:t>
            </a:r>
          </a:p>
          <a:p>
            <a:r>
              <a:rPr lang="fr-FR" dirty="0"/>
              <a:t>Pour perdre du poids deux solutions pourraient ainsi être envisagées : manger moins ou augmenter son activité physique. La première option serait envisageable mais dans une mesure limitée car manger moins que ses besoins signifie également risquer des carences en macronutriments qui sont essentiels au métabolisme et à une bonne santé. Reste donc la solution qui permet de faire pencher la balance du côté de la perte de poids sans risquer de carences : augmenter son activité physique.</a:t>
            </a:r>
          </a:p>
          <a:p>
            <a:endParaRPr lang="fr-FR"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69700454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43015"/>
            <a:ext cx="9905998" cy="1478570"/>
          </a:xfrm>
        </p:spPr>
        <p:txBody>
          <a:bodyPr/>
          <a:lstStyle/>
          <a:p>
            <a:r>
              <a:rPr lang="fr-FR" dirty="0"/>
              <a:t>APPLICATION BALANCE ENERGETIQUE</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43001" y="1083382"/>
            <a:ext cx="9715500" cy="505433"/>
          </a:xfrm>
        </p:spPr>
        <p:txBody>
          <a:bodyPr>
            <a:noAutofit/>
          </a:bodyPr>
          <a:lstStyle/>
          <a:p>
            <a:pPr>
              <a:buFont typeface="Wingdings" pitchFamily="2" charset="2"/>
              <a:buChar char="§"/>
            </a:pPr>
            <a:r>
              <a:rPr lang="fr-FR" sz="2000" b="1" u="sng" dirty="0"/>
              <a:t>DATAFRAME D’ETUDE :</a:t>
            </a:r>
          </a:p>
        </p:txBody>
      </p:sp>
      <p:pic>
        <p:nvPicPr>
          <p:cNvPr id="4" name="Image 3">
            <a:extLst>
              <a:ext uri="{FF2B5EF4-FFF2-40B4-BE49-F238E27FC236}">
                <a16:creationId xmlns:a16="http://schemas.microsoft.com/office/drawing/2014/main" id="{7E96CCA2-390A-EF4D-B95B-9253A5BCD686}"/>
              </a:ext>
            </a:extLst>
          </p:cNvPr>
          <p:cNvPicPr>
            <a:picLocks noChangeAspect="1"/>
          </p:cNvPicPr>
          <p:nvPr/>
        </p:nvPicPr>
        <p:blipFill>
          <a:blip r:embed="rId2"/>
          <a:stretch>
            <a:fillRect/>
          </a:stretch>
        </p:blipFill>
        <p:spPr>
          <a:xfrm>
            <a:off x="2951116" y="2742228"/>
            <a:ext cx="6428508" cy="3579768"/>
          </a:xfrm>
          <a:prstGeom prst="rect">
            <a:avLst/>
          </a:prstGeom>
        </p:spPr>
      </p:pic>
      <p:pic>
        <p:nvPicPr>
          <p:cNvPr id="8" name="Image 7">
            <a:extLst>
              <a:ext uri="{FF2B5EF4-FFF2-40B4-BE49-F238E27FC236}">
                <a16:creationId xmlns:a16="http://schemas.microsoft.com/office/drawing/2014/main" id="{917D4966-04D2-9C4A-8072-24D27160A1C5}"/>
              </a:ext>
            </a:extLst>
          </p:cNvPr>
          <p:cNvPicPr>
            <a:picLocks noChangeAspect="1"/>
          </p:cNvPicPr>
          <p:nvPr/>
        </p:nvPicPr>
        <p:blipFill>
          <a:blip r:embed="rId3"/>
          <a:stretch>
            <a:fillRect/>
          </a:stretch>
        </p:blipFill>
        <p:spPr>
          <a:xfrm>
            <a:off x="2951115" y="1731299"/>
            <a:ext cx="6428509" cy="650504"/>
          </a:xfrm>
          <a:prstGeom prst="rect">
            <a:avLst/>
          </a:prstGeom>
        </p:spPr>
      </p:pic>
      <p:sp>
        <p:nvSpPr>
          <p:cNvPr id="9" name="Rectangle 8">
            <a:extLst>
              <a:ext uri="{FF2B5EF4-FFF2-40B4-BE49-F238E27FC236}">
                <a16:creationId xmlns:a16="http://schemas.microsoft.com/office/drawing/2014/main" id="{097839C8-85EC-7044-85C1-3707276F6CDD}"/>
              </a:ext>
            </a:extLst>
          </p:cNvPr>
          <p:cNvSpPr/>
          <p:nvPr/>
        </p:nvSpPr>
        <p:spPr>
          <a:xfrm>
            <a:off x="8794865" y="2842953"/>
            <a:ext cx="515390" cy="3067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0458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373379"/>
            <a:ext cx="9905998" cy="1478570"/>
          </a:xfrm>
        </p:spPr>
        <p:txBody>
          <a:bodyPr>
            <a:normAutofit/>
          </a:bodyPr>
          <a:lstStyle/>
          <a:p>
            <a:r>
              <a:rPr lang="fr-FR" dirty="0"/>
              <a:t>APPLICATION BALANCE ENERGETIQUE</a:t>
            </a:r>
          </a:p>
        </p:txBody>
      </p:sp>
      <p:graphicFrame>
        <p:nvGraphicFramePr>
          <p:cNvPr id="5" name="Espace réservé du contenu 2">
            <a:extLst>
              <a:ext uri="{FF2B5EF4-FFF2-40B4-BE49-F238E27FC236}">
                <a16:creationId xmlns:a16="http://schemas.microsoft.com/office/drawing/2014/main" id="{721C446B-56A9-4C67-B712-03D1739EC43C}"/>
              </a:ext>
            </a:extLst>
          </p:cNvPr>
          <p:cNvGraphicFramePr>
            <a:graphicFrameLocks noGrp="1"/>
          </p:cNvGraphicFramePr>
          <p:nvPr>
            <p:ph idx="1"/>
            <p:extLst>
              <p:ext uri="{D42A27DB-BD31-4B8C-83A1-F6EECF244321}">
                <p14:modId xmlns:p14="http://schemas.microsoft.com/office/powerpoint/2010/main" val="4216724566"/>
              </p:ext>
            </p:extLst>
          </p:nvPr>
        </p:nvGraphicFramePr>
        <p:xfrm>
          <a:off x="1006997" y="1851949"/>
          <a:ext cx="10185722" cy="4051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205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FF96ACC3-9BC8-1045-910E-541C82E15CA8}"/>
              </a:ext>
            </a:extLst>
          </p:cNvPr>
          <p:cNvSpPr>
            <a:spLocks noGrp="1"/>
          </p:cNvSpPr>
          <p:nvPr>
            <p:ph type="title"/>
          </p:nvPr>
        </p:nvSpPr>
        <p:spPr>
          <a:xfrm>
            <a:off x="1141411" y="748240"/>
            <a:ext cx="9906000" cy="1117073"/>
          </a:xfrm>
        </p:spPr>
        <p:txBody>
          <a:bodyPr>
            <a:normAutofit/>
          </a:bodyPr>
          <a:lstStyle/>
          <a:p>
            <a:pPr algn="ctr"/>
            <a:r>
              <a:rPr lang="fr-FR" sz="4000" dirty="0"/>
              <a:t>Conclusion  </a:t>
            </a:r>
          </a:p>
        </p:txBody>
      </p:sp>
      <p:sp>
        <p:nvSpPr>
          <p:cNvPr id="3" name="Espace réservé du contenu 2">
            <a:extLst>
              <a:ext uri="{FF2B5EF4-FFF2-40B4-BE49-F238E27FC236}">
                <a16:creationId xmlns:a16="http://schemas.microsoft.com/office/drawing/2014/main" id="{F33E3243-495B-B14F-B90B-3EAA6EF5E2C6}"/>
              </a:ext>
            </a:extLst>
          </p:cNvPr>
          <p:cNvSpPr>
            <a:spLocks noGrp="1"/>
          </p:cNvSpPr>
          <p:nvPr>
            <p:ph idx="1"/>
          </p:nvPr>
        </p:nvSpPr>
        <p:spPr>
          <a:xfrm>
            <a:off x="1196976" y="1928813"/>
            <a:ext cx="9850436" cy="3862388"/>
          </a:xfrm>
        </p:spPr>
        <p:txBody>
          <a:bodyPr anchor="t">
            <a:normAutofit fontScale="77500" lnSpcReduction="20000"/>
          </a:bodyPr>
          <a:lstStyle/>
          <a:p>
            <a:pPr>
              <a:lnSpc>
                <a:spcPct val="110000"/>
              </a:lnSpc>
            </a:pPr>
            <a:r>
              <a:rPr lang="fr-FR" sz="2000" dirty="0"/>
              <a:t>Choix de Quatre Variables Quantitatives Significatives.</a:t>
            </a:r>
          </a:p>
          <a:p>
            <a:pPr>
              <a:lnSpc>
                <a:spcPct val="110000"/>
              </a:lnSpc>
            </a:pPr>
            <a:endParaRPr lang="fr-FR" sz="2000" dirty="0"/>
          </a:p>
          <a:p>
            <a:pPr>
              <a:lnSpc>
                <a:spcPct val="110000"/>
              </a:lnSpc>
            </a:pPr>
            <a:r>
              <a:rPr lang="fr-FR" sz="2000" dirty="0"/>
              <a:t>Etude de la Variance satisfaisante VARIABLE_100g / VARIABLE_100g (en fonction de l'erreur type).</a:t>
            </a:r>
          </a:p>
          <a:p>
            <a:pPr>
              <a:lnSpc>
                <a:spcPct val="110000"/>
              </a:lnSpc>
            </a:pPr>
            <a:endParaRPr lang="fr-FR" sz="2000" dirty="0"/>
          </a:p>
          <a:p>
            <a:pPr>
              <a:lnSpc>
                <a:spcPct val="110000"/>
              </a:lnSpc>
            </a:pPr>
            <a:r>
              <a:rPr lang="fr-FR" sz="2000" dirty="0"/>
              <a:t>Mise en évidence des différentes Corrélations entre les Différentes Variables choisis.</a:t>
            </a:r>
          </a:p>
          <a:p>
            <a:pPr>
              <a:lnSpc>
                <a:spcPct val="110000"/>
              </a:lnSpc>
            </a:pPr>
            <a:endParaRPr lang="fr-FR" sz="2000" dirty="0"/>
          </a:p>
          <a:p>
            <a:pPr>
              <a:lnSpc>
                <a:spcPct val="110000"/>
              </a:lnSpc>
            </a:pPr>
            <a:r>
              <a:rPr lang="fr-FR" sz="2000" dirty="0"/>
              <a:t>Application tournée vers le sport.</a:t>
            </a:r>
          </a:p>
          <a:p>
            <a:pPr>
              <a:lnSpc>
                <a:spcPct val="110000"/>
              </a:lnSpc>
            </a:pPr>
            <a:endParaRPr lang="fr-FR" sz="2000" dirty="0"/>
          </a:p>
          <a:p>
            <a:pPr>
              <a:lnSpc>
                <a:spcPct val="110000"/>
              </a:lnSpc>
            </a:pPr>
            <a:r>
              <a:rPr lang="fr-FR" sz="2000" dirty="0"/>
              <a:t>Répartition juste des Macromolécules.</a:t>
            </a:r>
          </a:p>
          <a:p>
            <a:pPr>
              <a:lnSpc>
                <a:spcPct val="110000"/>
              </a:lnSpc>
            </a:pPr>
            <a:endParaRPr lang="fr-FR" sz="2000" dirty="0"/>
          </a:p>
          <a:p>
            <a:pPr>
              <a:lnSpc>
                <a:spcPct val="110000"/>
              </a:lnSpc>
            </a:pPr>
            <a:r>
              <a:rPr lang="fr-FR" sz="2000" dirty="0"/>
              <a:t>Score significatif.</a:t>
            </a:r>
          </a:p>
          <a:p>
            <a:pPr>
              <a:lnSpc>
                <a:spcPct val="110000"/>
              </a:lnSpc>
            </a:pPr>
            <a:endParaRPr lang="fr-FR" sz="2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646690655"/>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DE4E95-FAED-8B49-A269-82117A665B91}"/>
              </a:ext>
            </a:extLst>
          </p:cNvPr>
          <p:cNvSpPr>
            <a:spLocks noGrp="1"/>
          </p:cNvSpPr>
          <p:nvPr>
            <p:ph type="title"/>
          </p:nvPr>
        </p:nvSpPr>
        <p:spPr>
          <a:xfrm>
            <a:off x="1141413" y="618518"/>
            <a:ext cx="9905998" cy="1478570"/>
          </a:xfrm>
        </p:spPr>
        <p:txBody>
          <a:bodyPr>
            <a:normAutofit/>
          </a:bodyPr>
          <a:lstStyle/>
          <a:p>
            <a:r>
              <a:rPr lang="fr-FR" dirty="0"/>
              <a:t>TOOLBOX</a:t>
            </a:r>
          </a:p>
        </p:txBody>
      </p:sp>
      <p:graphicFrame>
        <p:nvGraphicFramePr>
          <p:cNvPr id="5" name="Espace réservé du contenu 2">
            <a:extLst>
              <a:ext uri="{FF2B5EF4-FFF2-40B4-BE49-F238E27FC236}">
                <a16:creationId xmlns:a16="http://schemas.microsoft.com/office/drawing/2014/main" id="{9F4D52A6-6C56-4DFE-B4DC-270F52C4C375}"/>
              </a:ext>
            </a:extLst>
          </p:cNvPr>
          <p:cNvGraphicFramePr>
            <a:graphicFrameLocks noGrp="1"/>
          </p:cNvGraphicFramePr>
          <p:nvPr>
            <p:ph idx="1"/>
            <p:extLst>
              <p:ext uri="{D42A27DB-BD31-4B8C-83A1-F6EECF244321}">
                <p14:modId xmlns:p14="http://schemas.microsoft.com/office/powerpoint/2010/main" val="3236476849"/>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8675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60" name="Group 59">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61"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2"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3"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8"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817DE1CB-7BDA-9E43-A37C-FB5F1817C8DC}"/>
              </a:ext>
            </a:extLst>
          </p:cNvPr>
          <p:cNvSpPr>
            <a:spLocks noGrp="1"/>
          </p:cNvSpPr>
          <p:nvPr>
            <p:ph type="title"/>
          </p:nvPr>
        </p:nvSpPr>
        <p:spPr>
          <a:xfrm>
            <a:off x="1220788" y="613302"/>
            <a:ext cx="9906000" cy="1117073"/>
          </a:xfrm>
        </p:spPr>
        <p:txBody>
          <a:bodyPr>
            <a:normAutofit/>
          </a:bodyPr>
          <a:lstStyle/>
          <a:p>
            <a:pPr algn="ctr"/>
            <a:r>
              <a:rPr lang="fr-FR" sz="4000" dirty="0"/>
              <a:t>IDEE D’APPLICATION</a:t>
            </a:r>
          </a:p>
        </p:txBody>
      </p:sp>
      <p:grpSp>
        <p:nvGrpSpPr>
          <p:cNvPr id="89" name="Group 88">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90"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1026" name="Picture 2" descr="Thaïlande : Les moines rendus obèses par l'afflux d'offrandes sucrées |  Hespress Français">
            <a:extLst>
              <a:ext uri="{FF2B5EF4-FFF2-40B4-BE49-F238E27FC236}">
                <a16:creationId xmlns:a16="http://schemas.microsoft.com/office/drawing/2014/main" id="{961A47F1-343D-A444-9F52-A64FFAD8C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023" y="454459"/>
            <a:ext cx="1478350" cy="8315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ment avoir des Abdominaux Visibles ? 5 Conseils de Coach Sportif">
            <a:extLst>
              <a:ext uri="{FF2B5EF4-FFF2-40B4-BE49-F238E27FC236}">
                <a16:creationId xmlns:a16="http://schemas.microsoft.com/office/drawing/2014/main" id="{E9C5906A-B66B-D04F-8725-50157CDE1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9296" y="181500"/>
            <a:ext cx="1489167" cy="1489167"/>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a:extLst>
              <a:ext uri="{FF2B5EF4-FFF2-40B4-BE49-F238E27FC236}">
                <a16:creationId xmlns:a16="http://schemas.microsoft.com/office/drawing/2014/main" id="{8640E06B-DED3-8449-9D00-19B686628A74}"/>
              </a:ext>
            </a:extLst>
          </p:cNvPr>
          <p:cNvSpPr>
            <a:spLocks noGrp="1"/>
          </p:cNvSpPr>
          <p:nvPr>
            <p:ph idx="1"/>
          </p:nvPr>
        </p:nvSpPr>
        <p:spPr>
          <a:xfrm>
            <a:off x="1693863" y="1746792"/>
            <a:ext cx="9756774" cy="4393117"/>
          </a:xfrm>
        </p:spPr>
        <p:txBody>
          <a:bodyPr>
            <a:normAutofit fontScale="25000" lnSpcReduction="20000"/>
          </a:bodyPr>
          <a:lstStyle/>
          <a:p>
            <a:pPr>
              <a:lnSpc>
                <a:spcPct val="110000"/>
              </a:lnSpc>
            </a:pPr>
            <a:r>
              <a:rPr lang="fr-FR" sz="4800" dirty="0"/>
              <a:t>Détermination du Métabolisme de Base (MEB), en fonction du Sexe, du Poids, de la Taille et de l’Age : </a:t>
            </a:r>
          </a:p>
          <a:p>
            <a:pPr marL="0" indent="0">
              <a:lnSpc>
                <a:spcPct val="110000"/>
              </a:lnSpc>
              <a:buNone/>
            </a:pPr>
            <a:r>
              <a:rPr lang="fr-FR" sz="4800" dirty="0"/>
              <a:t>     Il s’agit d’une estimation de la quantité d’énergie (en </a:t>
            </a:r>
            <a:r>
              <a:rPr lang="fr-FR" sz="4800" dirty="0" err="1"/>
              <a:t>kcalories</a:t>
            </a:r>
            <a:r>
              <a:rPr lang="fr-FR" sz="4800" dirty="0"/>
              <a:t> ou kJ) que le corps a besoin de manière quotidienne, lorsqu’il est repos.</a:t>
            </a:r>
          </a:p>
          <a:p>
            <a:pPr marL="0" indent="0">
              <a:lnSpc>
                <a:spcPct val="110000"/>
              </a:lnSpc>
              <a:buNone/>
            </a:pPr>
            <a:r>
              <a:rPr lang="fr-FR" sz="4800" dirty="0"/>
              <a:t>     Cette valeur est particulièrement intéressante car muni du Métabolisme de Base (MEB), on peut ensuite avoir une estimation de l’énergie dont le corps a </a:t>
            </a:r>
          </a:p>
          <a:p>
            <a:pPr marL="0" indent="0">
              <a:lnSpc>
                <a:spcPct val="110000"/>
              </a:lnSpc>
              <a:buNone/>
            </a:pPr>
            <a:r>
              <a:rPr lang="fr-FR" sz="4800" dirty="0"/>
              <a:t>     besoin en fonction du Niveau d’Activité Physique (NAP). On pourra ainsi comparer les apports caloriques journaliers, aux dépenses caloriques journalières.</a:t>
            </a:r>
            <a:endParaRPr lang="fr-FR" sz="3200" dirty="0"/>
          </a:p>
          <a:p>
            <a:pPr marL="0" indent="0" algn="ctr">
              <a:lnSpc>
                <a:spcPct val="110000"/>
              </a:lnSpc>
              <a:buNone/>
            </a:pPr>
            <a:r>
              <a:rPr lang="fr-FR" sz="4800" dirty="0"/>
              <a:t>     </a:t>
            </a:r>
            <a:r>
              <a:rPr lang="fr-FR" sz="4800" b="1" dirty="0"/>
              <a:t>→ Choix de plusieurs aliments, parmi un menu et pour 100g.</a:t>
            </a:r>
          </a:p>
          <a:p>
            <a:pPr marL="0" indent="0" algn="ctr">
              <a:lnSpc>
                <a:spcPct val="110000"/>
              </a:lnSpc>
              <a:buNone/>
            </a:pPr>
            <a:endParaRPr lang="fr-FR" sz="3200" dirty="0"/>
          </a:p>
          <a:p>
            <a:pPr>
              <a:lnSpc>
                <a:spcPct val="110000"/>
              </a:lnSpc>
            </a:pPr>
            <a:r>
              <a:rPr lang="fr-FR" sz="4800" dirty="0"/>
              <a:t>Détermination du Niveau d’Activité Physique (NAP) (compris entre 1 et 2,5) :</a:t>
            </a:r>
          </a:p>
          <a:p>
            <a:pPr marL="0" indent="0">
              <a:lnSpc>
                <a:spcPct val="110000"/>
              </a:lnSpc>
              <a:buNone/>
            </a:pPr>
            <a:r>
              <a:rPr lang="fr-FR" sz="4800" dirty="0"/>
              <a:t>     - Si le NAP est compris entre 1 et 1.39, le sujet est « sédentaire ».</a:t>
            </a:r>
          </a:p>
          <a:p>
            <a:pPr marL="0" indent="0">
              <a:lnSpc>
                <a:spcPct val="110000"/>
              </a:lnSpc>
              <a:buNone/>
            </a:pPr>
            <a:r>
              <a:rPr lang="fr-FR" sz="4800" dirty="0"/>
              <a:t>     - Si le NAP est compris entre 1.4 et 1.59, le sujet est « peu actif ».</a:t>
            </a:r>
          </a:p>
          <a:p>
            <a:pPr marL="0" indent="0">
              <a:lnSpc>
                <a:spcPct val="110000"/>
              </a:lnSpc>
              <a:buNone/>
            </a:pPr>
            <a:r>
              <a:rPr lang="fr-FR" sz="4800" dirty="0"/>
              <a:t>     - Si le NAP est compris entre 1.59 et 1.89, le sujet est « actif ».</a:t>
            </a:r>
          </a:p>
          <a:p>
            <a:pPr marL="0" indent="0">
              <a:lnSpc>
                <a:spcPct val="110000"/>
              </a:lnSpc>
              <a:buNone/>
            </a:pPr>
            <a:r>
              <a:rPr lang="fr-FR" sz="4800" dirty="0"/>
              <a:t>     - Si le NAP est compris entre 1.9 et 2.5, le sujet est « très actif ».</a:t>
            </a:r>
          </a:p>
          <a:p>
            <a:pPr marL="0" indent="0">
              <a:lnSpc>
                <a:spcPct val="110000"/>
              </a:lnSpc>
              <a:buNone/>
            </a:pPr>
            <a:endParaRPr lang="fr-FR" sz="3200" dirty="0"/>
          </a:p>
          <a:p>
            <a:pPr>
              <a:lnSpc>
                <a:spcPct val="110000"/>
              </a:lnSpc>
            </a:pPr>
            <a:r>
              <a:rPr lang="fr-FR" sz="4800" dirty="0"/>
              <a:t>Calcul du Besoin Energétique Journalier (BEJ), en kcal : </a:t>
            </a:r>
            <a:r>
              <a:rPr lang="fr-FR" sz="4800" b="1" dirty="0"/>
              <a:t>BEJ = MEB x NAP</a:t>
            </a:r>
          </a:p>
          <a:p>
            <a:pPr>
              <a:lnSpc>
                <a:spcPct val="110000"/>
              </a:lnSpc>
            </a:pPr>
            <a:endParaRPr lang="fr-FR" sz="3200" b="1" dirty="0"/>
          </a:p>
          <a:p>
            <a:pPr>
              <a:lnSpc>
                <a:spcPct val="110000"/>
              </a:lnSpc>
            </a:pPr>
            <a:r>
              <a:rPr lang="fr-FR" sz="4800" dirty="0"/>
              <a:t>Comparaison du BEJ avec l’apport énergétique de plusieurs aliments choisis par l’utilisateur, parmi un menu et pour 100 g.</a:t>
            </a:r>
          </a:p>
          <a:p>
            <a:pPr>
              <a:lnSpc>
                <a:spcPct val="110000"/>
              </a:lnSpc>
            </a:pPr>
            <a:endParaRPr lang="fr-FR" sz="3200" dirty="0"/>
          </a:p>
          <a:p>
            <a:pPr>
              <a:lnSpc>
                <a:spcPct val="110000"/>
              </a:lnSpc>
            </a:pPr>
            <a:r>
              <a:rPr lang="fr-FR" sz="4800" dirty="0"/>
              <a:t>Répartition en grammes, de nos 3 Macromolécules (Glucides, Protides, Lipides).</a:t>
            </a:r>
          </a:p>
          <a:p>
            <a:pPr marL="0" indent="0">
              <a:buNone/>
            </a:pPr>
            <a:endParaRPr lang="fr-FR" dirty="0"/>
          </a:p>
        </p:txBody>
      </p:sp>
    </p:spTree>
    <p:extLst>
      <p:ext uri="{BB962C8B-B14F-4D97-AF65-F5344CB8AC3E}">
        <p14:creationId xmlns:p14="http://schemas.microsoft.com/office/powerpoint/2010/main" val="190780191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9EE8B07C-6166-DA47-AD50-88A85BF08EF2}"/>
              </a:ext>
            </a:extLst>
          </p:cNvPr>
          <p:cNvSpPr>
            <a:spLocks noGrp="1"/>
          </p:cNvSpPr>
          <p:nvPr>
            <p:ph type="title"/>
          </p:nvPr>
        </p:nvSpPr>
        <p:spPr>
          <a:xfrm>
            <a:off x="1173955" y="344751"/>
            <a:ext cx="9906000" cy="1117073"/>
          </a:xfrm>
        </p:spPr>
        <p:txBody>
          <a:bodyPr>
            <a:normAutofit/>
          </a:bodyPr>
          <a:lstStyle/>
          <a:p>
            <a:pPr algn="ctr"/>
            <a:r>
              <a:rPr lang="fr-FR" sz="4000" dirty="0"/>
              <a:t>CONCEPT DE BALANCE ENERGETIQUE</a:t>
            </a:r>
          </a:p>
        </p:txBody>
      </p:sp>
      <p:sp>
        <p:nvSpPr>
          <p:cNvPr id="3" name="Espace réservé du contenu 2">
            <a:extLst>
              <a:ext uri="{FF2B5EF4-FFF2-40B4-BE49-F238E27FC236}">
                <a16:creationId xmlns:a16="http://schemas.microsoft.com/office/drawing/2014/main" id="{14F106AE-38B4-074B-A002-4BDF3E232104}"/>
              </a:ext>
            </a:extLst>
          </p:cNvPr>
          <p:cNvSpPr>
            <a:spLocks noGrp="1"/>
          </p:cNvSpPr>
          <p:nvPr>
            <p:ph idx="1"/>
          </p:nvPr>
        </p:nvSpPr>
        <p:spPr>
          <a:xfrm>
            <a:off x="1263651" y="1549401"/>
            <a:ext cx="10158412" cy="938213"/>
          </a:xfrm>
        </p:spPr>
        <p:txBody>
          <a:bodyPr anchor="t">
            <a:normAutofit/>
          </a:bodyPr>
          <a:lstStyle/>
          <a:p>
            <a:r>
              <a:rPr lang="fr-FR" dirty="0"/>
              <a:t>Si l’on mange plus que ce que l’on dépense on grossit, car on stocke l’énergie non utilisée.</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6" name="Image 5">
            <a:extLst>
              <a:ext uri="{FF2B5EF4-FFF2-40B4-BE49-F238E27FC236}">
                <a16:creationId xmlns:a16="http://schemas.microsoft.com/office/drawing/2014/main" id="{A3E5273D-055B-D34A-95FE-7205E2F009F6}"/>
              </a:ext>
            </a:extLst>
          </p:cNvPr>
          <p:cNvPicPr>
            <a:picLocks noChangeAspect="1"/>
          </p:cNvPicPr>
          <p:nvPr/>
        </p:nvPicPr>
        <p:blipFill>
          <a:blip r:embed="rId3"/>
          <a:stretch>
            <a:fillRect/>
          </a:stretch>
        </p:blipFill>
        <p:spPr>
          <a:xfrm>
            <a:off x="3575049" y="2707683"/>
            <a:ext cx="5194303" cy="3325407"/>
          </a:xfrm>
          <a:prstGeom prst="rect">
            <a:avLst/>
          </a:prstGeom>
        </p:spPr>
      </p:pic>
    </p:spTree>
    <p:extLst>
      <p:ext uri="{BB962C8B-B14F-4D97-AF65-F5344CB8AC3E}">
        <p14:creationId xmlns:p14="http://schemas.microsoft.com/office/powerpoint/2010/main" val="397741321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9EE8B07C-6166-DA47-AD50-88A85BF08EF2}"/>
              </a:ext>
            </a:extLst>
          </p:cNvPr>
          <p:cNvSpPr>
            <a:spLocks noGrp="1"/>
          </p:cNvSpPr>
          <p:nvPr>
            <p:ph type="title"/>
          </p:nvPr>
        </p:nvSpPr>
        <p:spPr>
          <a:xfrm>
            <a:off x="1173955" y="344751"/>
            <a:ext cx="9906000" cy="1117073"/>
          </a:xfrm>
        </p:spPr>
        <p:txBody>
          <a:bodyPr>
            <a:normAutofit/>
          </a:bodyPr>
          <a:lstStyle/>
          <a:p>
            <a:pPr algn="ctr"/>
            <a:r>
              <a:rPr lang="fr-FR" sz="4000" dirty="0"/>
              <a:t>CONCEPT DE BALANCE ENERGETIQUE</a:t>
            </a:r>
          </a:p>
        </p:txBody>
      </p:sp>
      <p:sp>
        <p:nvSpPr>
          <p:cNvPr id="3" name="Espace réservé du contenu 2">
            <a:extLst>
              <a:ext uri="{FF2B5EF4-FFF2-40B4-BE49-F238E27FC236}">
                <a16:creationId xmlns:a16="http://schemas.microsoft.com/office/drawing/2014/main" id="{14F106AE-38B4-074B-A002-4BDF3E232104}"/>
              </a:ext>
            </a:extLst>
          </p:cNvPr>
          <p:cNvSpPr>
            <a:spLocks noGrp="1"/>
          </p:cNvSpPr>
          <p:nvPr>
            <p:ph idx="1"/>
          </p:nvPr>
        </p:nvSpPr>
        <p:spPr>
          <a:xfrm>
            <a:off x="1263651" y="1549401"/>
            <a:ext cx="10158412" cy="938213"/>
          </a:xfrm>
        </p:spPr>
        <p:txBody>
          <a:bodyPr anchor="t">
            <a:normAutofit/>
          </a:bodyPr>
          <a:lstStyle/>
          <a:p>
            <a:r>
              <a:rPr lang="fr-FR" dirty="0"/>
              <a:t>Si l’on dépense plus d’énergie que ce que nous apportent nos repas on perd du poids, car le corps puise dans ses réserves d’énergie.</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5" name="Image 4">
            <a:extLst>
              <a:ext uri="{FF2B5EF4-FFF2-40B4-BE49-F238E27FC236}">
                <a16:creationId xmlns:a16="http://schemas.microsoft.com/office/drawing/2014/main" id="{28E46C3A-FF62-9142-B45B-24E23B1739C8}"/>
              </a:ext>
            </a:extLst>
          </p:cNvPr>
          <p:cNvPicPr>
            <a:picLocks noChangeAspect="1"/>
          </p:cNvPicPr>
          <p:nvPr/>
        </p:nvPicPr>
        <p:blipFill>
          <a:blip r:embed="rId3"/>
          <a:stretch>
            <a:fillRect/>
          </a:stretch>
        </p:blipFill>
        <p:spPr>
          <a:xfrm>
            <a:off x="3496099" y="2944615"/>
            <a:ext cx="5432988" cy="3568634"/>
          </a:xfrm>
          <a:prstGeom prst="rect">
            <a:avLst/>
          </a:prstGeom>
        </p:spPr>
      </p:pic>
    </p:spTree>
    <p:extLst>
      <p:ext uri="{BB962C8B-B14F-4D97-AF65-F5344CB8AC3E}">
        <p14:creationId xmlns:p14="http://schemas.microsoft.com/office/powerpoint/2010/main" val="1476585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60" name="Group 59">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61"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2"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3"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8"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817DE1CB-7BDA-9E43-A37C-FB5F1817C8DC}"/>
              </a:ext>
            </a:extLst>
          </p:cNvPr>
          <p:cNvSpPr>
            <a:spLocks noGrp="1"/>
          </p:cNvSpPr>
          <p:nvPr>
            <p:ph type="title"/>
          </p:nvPr>
        </p:nvSpPr>
        <p:spPr>
          <a:xfrm>
            <a:off x="974725" y="208226"/>
            <a:ext cx="9906000" cy="1117073"/>
          </a:xfrm>
        </p:spPr>
        <p:txBody>
          <a:bodyPr>
            <a:normAutofit/>
          </a:bodyPr>
          <a:lstStyle/>
          <a:p>
            <a:pPr algn="ctr"/>
            <a:r>
              <a:rPr lang="fr-FR" sz="4000" dirty="0"/>
              <a:t>METHODE DE TRAVAIL</a:t>
            </a:r>
          </a:p>
        </p:txBody>
      </p:sp>
      <p:sp>
        <p:nvSpPr>
          <p:cNvPr id="3" name="Espace réservé du contenu 2">
            <a:extLst>
              <a:ext uri="{FF2B5EF4-FFF2-40B4-BE49-F238E27FC236}">
                <a16:creationId xmlns:a16="http://schemas.microsoft.com/office/drawing/2014/main" id="{7F163AAF-5C19-CE4F-B5DF-6FFADB41F3F3}"/>
              </a:ext>
            </a:extLst>
          </p:cNvPr>
          <p:cNvSpPr>
            <a:spLocks noGrp="1"/>
          </p:cNvSpPr>
          <p:nvPr>
            <p:ph idx="1"/>
          </p:nvPr>
        </p:nvSpPr>
        <p:spPr>
          <a:xfrm>
            <a:off x="1233489" y="1249132"/>
            <a:ext cx="11003756" cy="5501477"/>
          </a:xfrm>
        </p:spPr>
        <p:txBody>
          <a:bodyPr anchor="t">
            <a:normAutofit lnSpcReduction="10000"/>
          </a:bodyPr>
          <a:lstStyle/>
          <a:p>
            <a:pPr>
              <a:lnSpc>
                <a:spcPct val="110000"/>
              </a:lnSpc>
              <a:buFont typeface="Wingdings" pitchFamily="2" charset="2"/>
              <a:buChar char="§"/>
            </a:pPr>
            <a:r>
              <a:rPr lang="fr-FR" sz="2200" dirty="0"/>
              <a:t>Inspection des Données.</a:t>
            </a:r>
          </a:p>
          <a:p>
            <a:pPr>
              <a:lnSpc>
                <a:spcPct val="110000"/>
              </a:lnSpc>
              <a:buFont typeface="Wingdings" pitchFamily="2" charset="2"/>
              <a:buChar char="§"/>
            </a:pPr>
            <a:endParaRPr lang="fr-FR" sz="2200" dirty="0"/>
          </a:p>
          <a:p>
            <a:pPr>
              <a:lnSpc>
                <a:spcPct val="110000"/>
              </a:lnSpc>
              <a:buFont typeface="Wingdings" pitchFamily="2" charset="2"/>
              <a:buChar char="§"/>
            </a:pPr>
            <a:r>
              <a:rPr lang="fr-FR" sz="2200" dirty="0"/>
              <a:t>Quantification de toutes les Variables selon les NaN.</a:t>
            </a:r>
          </a:p>
          <a:p>
            <a:pPr>
              <a:lnSpc>
                <a:spcPct val="110000"/>
              </a:lnSpc>
              <a:buFont typeface="Wingdings" pitchFamily="2" charset="2"/>
              <a:buChar char="§"/>
            </a:pPr>
            <a:endParaRPr lang="fr-FR" sz="2200" dirty="0"/>
          </a:p>
          <a:p>
            <a:pPr>
              <a:lnSpc>
                <a:spcPct val="110000"/>
              </a:lnSpc>
              <a:buFont typeface="Wingdings" pitchFamily="2" charset="2"/>
              <a:buChar char="§"/>
            </a:pPr>
            <a:r>
              <a:rPr lang="fr-FR" sz="2200" dirty="0"/>
              <a:t>Traitement des Valeurs Aberrantes.</a:t>
            </a:r>
          </a:p>
          <a:p>
            <a:pPr>
              <a:lnSpc>
                <a:spcPct val="110000"/>
              </a:lnSpc>
              <a:buFont typeface="Wingdings" pitchFamily="2" charset="2"/>
              <a:buChar char="§"/>
            </a:pPr>
            <a:endParaRPr lang="fr-FR" sz="2200" dirty="0"/>
          </a:p>
          <a:p>
            <a:pPr>
              <a:lnSpc>
                <a:spcPct val="110000"/>
              </a:lnSpc>
              <a:buFont typeface="Wingdings" pitchFamily="2" charset="2"/>
              <a:buChar char="§"/>
            </a:pPr>
            <a:r>
              <a:rPr lang="fr-FR" sz="2200" dirty="0"/>
              <a:t>Sélection et Analyses Multiples des Variables utiles à notre application.</a:t>
            </a:r>
          </a:p>
          <a:p>
            <a:pPr>
              <a:lnSpc>
                <a:spcPct val="110000"/>
              </a:lnSpc>
              <a:buFont typeface="Wingdings" pitchFamily="2" charset="2"/>
              <a:buChar char="§"/>
            </a:pPr>
            <a:endParaRPr lang="fr-FR" sz="2200" dirty="0"/>
          </a:p>
          <a:p>
            <a:pPr>
              <a:lnSpc>
                <a:spcPct val="110000"/>
              </a:lnSpc>
              <a:buFont typeface="Wingdings" pitchFamily="2" charset="2"/>
              <a:buChar char="§"/>
            </a:pPr>
            <a:r>
              <a:rPr lang="fr-FR" sz="2200" dirty="0"/>
              <a:t>Calcul du Score selon une pondération précise (20% pour glucides / 45% pour protides / 35% pour lipides).</a:t>
            </a:r>
          </a:p>
          <a:p>
            <a:pPr>
              <a:lnSpc>
                <a:spcPct val="110000"/>
              </a:lnSpc>
              <a:buFont typeface="Wingdings" pitchFamily="2" charset="2"/>
              <a:buChar char="§"/>
            </a:pPr>
            <a:endParaRPr lang="fr-FR" sz="2200" dirty="0"/>
          </a:p>
          <a:p>
            <a:pPr>
              <a:lnSpc>
                <a:spcPct val="110000"/>
              </a:lnSpc>
              <a:buFont typeface="Wingdings" pitchFamily="2" charset="2"/>
              <a:buChar char="§"/>
            </a:pPr>
            <a:r>
              <a:rPr lang="fr-FR" sz="2200" dirty="0"/>
              <a:t>Mise en place de l’Application.</a:t>
            </a:r>
          </a:p>
          <a:p>
            <a:pPr>
              <a:lnSpc>
                <a:spcPct val="110000"/>
              </a:lnSpc>
              <a:buFont typeface="Wingdings" pitchFamily="2" charset="2"/>
              <a:buChar char="§"/>
            </a:pPr>
            <a:endParaRPr lang="fr-FR" sz="2200" dirty="0"/>
          </a:p>
          <a:p>
            <a:pPr marL="0" indent="0">
              <a:lnSpc>
                <a:spcPct val="110000"/>
              </a:lnSpc>
              <a:buNone/>
            </a:pPr>
            <a:endParaRPr lang="fr-FR" sz="2200" dirty="0"/>
          </a:p>
        </p:txBody>
      </p:sp>
      <p:grpSp>
        <p:nvGrpSpPr>
          <p:cNvPr id="89" name="Group 88">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90"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231823225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3329D94-411B-7641-A1BB-21AB00F91700}"/>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400">
                <a:solidFill>
                  <a:srgbClr val="FFFFFF"/>
                </a:solidFill>
              </a:rPr>
              <a:t>INSPECTION DES DONNEES</a:t>
            </a:r>
          </a:p>
        </p:txBody>
      </p:sp>
      <p:sp>
        <p:nvSpPr>
          <p:cNvPr id="3" name="ZoneTexte 2">
            <a:extLst>
              <a:ext uri="{FF2B5EF4-FFF2-40B4-BE49-F238E27FC236}">
                <a16:creationId xmlns:a16="http://schemas.microsoft.com/office/drawing/2014/main" id="{669CFCA8-5948-A148-9089-78AC1ECA0C2C}"/>
              </a:ext>
            </a:extLst>
          </p:cNvPr>
          <p:cNvSpPr txBox="1"/>
          <p:nvPr/>
        </p:nvSpPr>
        <p:spPr>
          <a:xfrm>
            <a:off x="2570672" y="1777042"/>
            <a:ext cx="184731" cy="369332"/>
          </a:xfrm>
          <a:prstGeom prst="rect">
            <a:avLst/>
          </a:prstGeom>
          <a:noFill/>
        </p:spPr>
        <p:txBody>
          <a:bodyPr wrap="none" rtlCol="0">
            <a:spAutoFit/>
          </a:bodyPr>
          <a:lstStyle/>
          <a:p>
            <a:endParaRPr lang="fr-FR" dirty="0"/>
          </a:p>
        </p:txBody>
      </p:sp>
      <p:sp>
        <p:nvSpPr>
          <p:cNvPr id="4" name="ZoneTexte 3">
            <a:extLst>
              <a:ext uri="{FF2B5EF4-FFF2-40B4-BE49-F238E27FC236}">
                <a16:creationId xmlns:a16="http://schemas.microsoft.com/office/drawing/2014/main" id="{49BF5774-D277-8B42-A820-D5D99DA70C89}"/>
              </a:ext>
            </a:extLst>
          </p:cNvPr>
          <p:cNvSpPr txBox="1"/>
          <p:nvPr/>
        </p:nvSpPr>
        <p:spPr>
          <a:xfrm>
            <a:off x="2363638" y="1828800"/>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95820826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243218" y="0"/>
            <a:ext cx="9905998" cy="1478570"/>
          </a:xfrm>
        </p:spPr>
        <p:txBody>
          <a:bodyPr/>
          <a:lstStyle/>
          <a:p>
            <a:r>
              <a:rPr lang="fr-FR" dirty="0"/>
              <a:t>INSPECTION DES DONNEES</a:t>
            </a:r>
          </a:p>
        </p:txBody>
      </p: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1162364" y="1056764"/>
            <a:ext cx="9498202" cy="2372236"/>
          </a:xfrm>
        </p:spPr>
        <p:txBody>
          <a:bodyPr>
            <a:normAutofit fontScale="92500"/>
          </a:bodyPr>
          <a:lstStyle/>
          <a:p>
            <a:pPr>
              <a:buFont typeface="Wingdings" pitchFamily="2" charset="2"/>
              <a:buChar char="§"/>
            </a:pPr>
            <a:r>
              <a:rPr lang="fr-FR" b="1" dirty="0"/>
              <a:t> </a:t>
            </a:r>
            <a:r>
              <a:rPr lang="fr-FR" b="1" u="sng" dirty="0"/>
              <a:t>Visualisation de la </a:t>
            </a:r>
            <a:r>
              <a:rPr lang="fr-FR" b="1" u="sng" dirty="0" err="1"/>
              <a:t>dataframe</a:t>
            </a:r>
            <a:r>
              <a:rPr lang="fr-FR" b="1" u="sng" dirty="0"/>
              <a:t> de départ : </a:t>
            </a:r>
            <a:endParaRPr lang="fr-FR" b="1" dirty="0"/>
          </a:p>
          <a:p>
            <a:pPr marL="0" indent="0">
              <a:buNone/>
            </a:pPr>
            <a:r>
              <a:rPr lang="fr-FR" b="1" dirty="0"/>
              <a:t>    Dataframe initiale constituée de 320772 Lignes et de 162 Colonnes.</a:t>
            </a:r>
          </a:p>
          <a:p>
            <a:pPr marL="0" indent="0">
              <a:buNone/>
            </a:pPr>
            <a:r>
              <a:rPr lang="fr-FR" b="1" dirty="0"/>
              <a:t>    Aucune valeur dupliquée.</a:t>
            </a:r>
          </a:p>
          <a:p>
            <a:pPr marL="0" indent="0">
              <a:buNone/>
            </a:pPr>
            <a:r>
              <a:rPr lang="fr-FR" b="1" dirty="0"/>
              <a:t>    Choix des Variables « Product Name » et « Brands », pour notre application.</a:t>
            </a:r>
          </a:p>
          <a:p>
            <a:pPr marL="0" indent="0">
              <a:buNone/>
            </a:pPr>
            <a:endParaRPr lang="fr-FR" b="1" dirty="0"/>
          </a:p>
        </p:txBody>
      </p:sp>
      <p:pic>
        <p:nvPicPr>
          <p:cNvPr id="7" name="Image 6">
            <a:extLst>
              <a:ext uri="{FF2B5EF4-FFF2-40B4-BE49-F238E27FC236}">
                <a16:creationId xmlns:a16="http://schemas.microsoft.com/office/drawing/2014/main" id="{80CFC7E5-D914-F945-A793-B0834F276035}"/>
              </a:ext>
            </a:extLst>
          </p:cNvPr>
          <p:cNvPicPr>
            <a:picLocks noChangeAspect="1"/>
          </p:cNvPicPr>
          <p:nvPr/>
        </p:nvPicPr>
        <p:blipFill>
          <a:blip r:embed="rId2"/>
          <a:stretch>
            <a:fillRect/>
          </a:stretch>
        </p:blipFill>
        <p:spPr>
          <a:xfrm>
            <a:off x="1885632" y="3247792"/>
            <a:ext cx="8621169" cy="3434059"/>
          </a:xfrm>
          <a:prstGeom prst="rect">
            <a:avLst/>
          </a:prstGeom>
        </p:spPr>
      </p:pic>
      <p:sp>
        <p:nvSpPr>
          <p:cNvPr id="8" name="Rectangle 7">
            <a:extLst>
              <a:ext uri="{FF2B5EF4-FFF2-40B4-BE49-F238E27FC236}">
                <a16:creationId xmlns:a16="http://schemas.microsoft.com/office/drawing/2014/main" id="{61513245-A9EE-D64D-94CA-D206CD8157EF}"/>
              </a:ext>
            </a:extLst>
          </p:cNvPr>
          <p:cNvSpPr/>
          <p:nvPr/>
        </p:nvSpPr>
        <p:spPr>
          <a:xfrm>
            <a:off x="1992680" y="3383621"/>
            <a:ext cx="1130194" cy="3052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rgbClr val="C00000"/>
              </a:solidFill>
            </a:endParaRPr>
          </a:p>
        </p:txBody>
      </p:sp>
      <p:sp>
        <p:nvSpPr>
          <p:cNvPr id="10" name="Rectangle 9">
            <a:extLst>
              <a:ext uri="{FF2B5EF4-FFF2-40B4-BE49-F238E27FC236}">
                <a16:creationId xmlns:a16="http://schemas.microsoft.com/office/drawing/2014/main" id="{796150AF-D59F-C24F-8452-19AA69CB790D}"/>
              </a:ext>
            </a:extLst>
          </p:cNvPr>
          <p:cNvSpPr/>
          <p:nvPr/>
        </p:nvSpPr>
        <p:spPr>
          <a:xfrm>
            <a:off x="7461389" y="3338241"/>
            <a:ext cx="690923" cy="305243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3390289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17155</TotalTime>
  <Words>1050</Words>
  <Application>Microsoft Macintosh PowerPoint</Application>
  <PresentationFormat>Grand écran</PresentationFormat>
  <Paragraphs>130</Paragraphs>
  <Slides>33</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33</vt:i4>
      </vt:variant>
    </vt:vector>
  </HeadingPairs>
  <TitlesOfParts>
    <vt:vector size="37" baseType="lpstr">
      <vt:lpstr>Arial</vt:lpstr>
      <vt:lpstr>Tw Cen MT</vt:lpstr>
      <vt:lpstr>Wingdings</vt:lpstr>
      <vt:lpstr>Circuit</vt:lpstr>
      <vt:lpstr>      PROJET 3 OPEN CLASS ROOMS  DATA SCIENCE    Conception D’une application au service de la santé publique   </vt:lpstr>
      <vt:lpstr>Plan </vt:lpstr>
      <vt:lpstr>INTRODUCTION </vt:lpstr>
      <vt:lpstr>IDEE D’APPLICATION</vt:lpstr>
      <vt:lpstr>CONCEPT DE BALANCE ENERGETIQUE</vt:lpstr>
      <vt:lpstr>CONCEPT DE BALANCE ENERGETIQUE</vt:lpstr>
      <vt:lpstr>METHODE DE TRAVAIL</vt:lpstr>
      <vt:lpstr>INSPECTION DES DONNEES</vt:lpstr>
      <vt:lpstr>INSPECTION DES DONNEES</vt:lpstr>
      <vt:lpstr>INSPECTION DES DONNEES</vt:lpstr>
      <vt:lpstr>INSPECTION DES DONNEES</vt:lpstr>
      <vt:lpstr>INSPECTION DES DONNEES</vt:lpstr>
      <vt:lpstr>REMPLACEMENT DES NAN </vt:lpstr>
      <vt:lpstr>INSPECTION DES DONNEES :</vt:lpstr>
      <vt:lpstr>INSPECTION DES DONNEES</vt:lpstr>
      <vt:lpstr>INSPECTION DES DONNEES</vt:lpstr>
      <vt:lpstr>Analyse univariée</vt:lpstr>
      <vt:lpstr>Analyse univariée</vt:lpstr>
      <vt:lpstr>Analyse univariée</vt:lpstr>
      <vt:lpstr>Analyse univariée</vt:lpstr>
      <vt:lpstr>Analyse Bivariée</vt:lpstr>
      <vt:lpstr>Analyse Bivariée</vt:lpstr>
      <vt:lpstr>Analyse Bivariée</vt:lpstr>
      <vt:lpstr>Analyse MULTivariée</vt:lpstr>
      <vt:lpstr>Analyse MULTivariée</vt:lpstr>
      <vt:lpstr>Analyse MULTivariée</vt:lpstr>
      <vt:lpstr>Analyse MULTivariée</vt:lpstr>
      <vt:lpstr>Analyse MULTivariée : ACP</vt:lpstr>
      <vt:lpstr>APPLICATION  BALANCE ENERGETIQUE </vt:lpstr>
      <vt:lpstr>APPLICATION BALANCE ENERGETIQUE</vt:lpstr>
      <vt:lpstr>APPLICATION BALANCE ENERGETIQUE</vt:lpstr>
      <vt:lpstr>Conclusion  </vt:lpstr>
      <vt:lpstr>TOOLBOX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2 OPEN CLASS ROOMS  DATA SCIENCE   ANALYSE DES DONNEES DE SYSTEMES EDUCATIFS</dc:title>
  <dc:creator>Sylvain Gabillet</dc:creator>
  <cp:lastModifiedBy>Sylvain Gabillet</cp:lastModifiedBy>
  <cp:revision>88</cp:revision>
  <dcterms:created xsi:type="dcterms:W3CDTF">2022-01-31T10:45:43Z</dcterms:created>
  <dcterms:modified xsi:type="dcterms:W3CDTF">2022-03-14T19:58:20Z</dcterms:modified>
</cp:coreProperties>
</file>